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7" r:id="rId6"/>
    <p:sldId id="263" r:id="rId7"/>
    <p:sldId id="258" r:id="rId8"/>
    <p:sldId id="296" r:id="rId9"/>
    <p:sldId id="265" r:id="rId10"/>
    <p:sldId id="261" r:id="rId11"/>
    <p:sldId id="300" r:id="rId12"/>
    <p:sldId id="290" r:id="rId13"/>
    <p:sldId id="302" r:id="rId14"/>
    <p:sldId id="264" r:id="rId15"/>
    <p:sldId id="259" r:id="rId16"/>
    <p:sldId id="267" r:id="rId17"/>
    <p:sldId id="274" r:id="rId18"/>
    <p:sldId id="276" r:id="rId19"/>
    <p:sldId id="277" r:id="rId20"/>
    <p:sldId id="278" r:id="rId21"/>
    <p:sldId id="287" r:id="rId22"/>
    <p:sldId id="279" r:id="rId23"/>
    <p:sldId id="303" r:id="rId24"/>
    <p:sldId id="280" r:id="rId25"/>
    <p:sldId id="281" r:id="rId26"/>
    <p:sldId id="288" r:id="rId27"/>
    <p:sldId id="289" r:id="rId28"/>
    <p:sldId id="282" r:id="rId29"/>
    <p:sldId id="283" r:id="rId30"/>
    <p:sldId id="284" r:id="rId31"/>
    <p:sldId id="266" r:id="rId32"/>
    <p:sldId id="268" r:id="rId33"/>
    <p:sldId id="299" r:id="rId34"/>
    <p:sldId id="297" r:id="rId35"/>
    <p:sldId id="270" r:id="rId36"/>
    <p:sldId id="291"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JOSH" initials="H" lastIdx="7" clrIdx="0"/>
  <p:cmAuthor id="1" name="Brian Kyla" initials="BK"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94690" autoAdjust="0"/>
  </p:normalViewPr>
  <p:slideViewPr>
    <p:cSldViewPr>
      <p:cViewPr varScale="1">
        <p:scale>
          <a:sx n="64" d="100"/>
          <a:sy n="64" d="100"/>
        </p:scale>
        <p:origin x="14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788" y="12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0FA0128-906C-4C33-8A18-E0A4FB1F9DFB}" type="datetimeFigureOut">
              <a:rPr lang="en-US" smtClean="0"/>
              <a:pPr/>
              <a:t>8/30/2021</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r>
              <a:rPr lang="en-CA" sz="1200" dirty="0">
                <a:solidFill>
                  <a:srgbClr val="1F497D"/>
                </a:solidFill>
                <a:latin typeface="+mn-lt"/>
                <a:ea typeface="Calibri"/>
                <a:cs typeface="Times New Roman"/>
              </a:rPr>
              <a:t>- Page 17 - </a:t>
            </a:r>
            <a:r>
              <a:rPr lang="en-CA" sz="1200" i="1" dirty="0">
                <a:solidFill>
                  <a:srgbClr val="1F497D"/>
                </a:solidFill>
                <a:latin typeface="+mn-lt"/>
                <a:ea typeface="Calibri"/>
                <a:cs typeface="Times New Roman"/>
              </a:rPr>
              <a:t>what about the cheque users?? what do they do now?</a:t>
            </a:r>
            <a:r>
              <a:rPr lang="en-CA" sz="1200" dirty="0">
                <a:solidFill>
                  <a:srgbClr val="1F497D"/>
                </a:solidFill>
                <a:latin typeface="+mn-lt"/>
                <a:ea typeface="Calibri"/>
                <a:cs typeface="Times New Roman"/>
              </a:rPr>
              <a:t> My </a:t>
            </a:r>
            <a:r>
              <a:rPr lang="en-CA" sz="1200" dirty="0" err="1">
                <a:solidFill>
                  <a:srgbClr val="1F497D"/>
                </a:solidFill>
                <a:latin typeface="+mn-lt"/>
                <a:ea typeface="Calibri"/>
                <a:cs typeface="Times New Roman"/>
              </a:rPr>
              <a:t>reco</a:t>
            </a:r>
            <a:r>
              <a:rPr lang="en-CA" sz="1200" dirty="0">
                <a:solidFill>
                  <a:srgbClr val="1F497D"/>
                </a:solidFill>
                <a:latin typeface="+mn-lt"/>
                <a:ea typeface="Calibri"/>
                <a:cs typeface="Times New Roman"/>
              </a:rPr>
              <a:t> is that there be a cheques choice and it pushes them out to a screen that gives them very specific instructions and requires them to confirm their email address and a contact phone number from August 1st to August 14th (cottages!), call GTHL in </a:t>
            </a:r>
            <a:r>
              <a:rPr lang="en-CA" sz="1200" dirty="0" err="1">
                <a:solidFill>
                  <a:srgbClr val="1F497D"/>
                </a:solidFill>
                <a:latin typeface="+mn-lt"/>
                <a:ea typeface="Calibri"/>
                <a:cs typeface="Times New Roman"/>
              </a:rPr>
              <a:t>xxxx</a:t>
            </a:r>
            <a:r>
              <a:rPr lang="en-CA" sz="1200" dirty="0">
                <a:solidFill>
                  <a:srgbClr val="1F497D"/>
                </a:solidFill>
                <a:latin typeface="+mn-lt"/>
                <a:ea typeface="Calibri"/>
                <a:cs typeface="Times New Roman"/>
              </a:rPr>
              <a:t> office hours, or send 5 cheques dates x y z to this address and to the attention of PRF Team before August 5th (long weekend)</a:t>
            </a:r>
            <a:endParaRPr lang="en-US" sz="1200" dirty="0">
              <a:latin typeface="+mn-lt"/>
              <a:ea typeface="Calibri"/>
              <a:cs typeface="Times New Roman"/>
            </a:endParaRP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80D7EBF-94B5-440B-9835-0BFA3024030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en-US" sz="1100" i="1" kern="1200" smtClean="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0D7EBF-94B5-440B-9835-0BFA30240304}"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0D7EBF-94B5-440B-9835-0BFA30240304}" type="slidenum">
              <a:rPr lang="en-US" smtClean="0"/>
              <a:pPr/>
              <a:t>19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80D7EBF-94B5-440B-9835-0BFA30240304}" type="slidenum">
              <a:rPr lang="en-US" smtClean="0"/>
              <a:pPr/>
              <a:t>26</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endParaRPr lang="en-US" dirty="0"/>
          </a:p>
          <a:p>
            <a:endParaRPr lang="en-US" dirty="0"/>
          </a:p>
        </p:txBody>
      </p:sp>
      <p:sp>
        <p:nvSpPr>
          <p:cNvPr id="4" name="Slide Number Placeholder 3"/>
          <p:cNvSpPr>
            <a:spLocks noGrp="1"/>
          </p:cNvSpPr>
          <p:nvPr>
            <p:ph type="sldNum" sz="quarter" idx="10"/>
          </p:nvPr>
        </p:nvSpPr>
        <p:spPr/>
        <p:txBody>
          <a:bodyPr/>
          <a:lstStyle/>
          <a:p>
            <a:fld id="{980D7EBF-94B5-440B-9835-0BFA30240304}"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9BDD2F-21F9-4B05-B770-D494E434A9AA}" type="datetime1">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AC000B-1A85-4FE0-B470-8516659DC6D1}" type="datetime1">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94B3E-E624-4070-BD74-44C2CE67BC73}" type="datetime1">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245276-728A-49F9-AF19-2937B731486B}" type="datetime1">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C10DC-11F8-4B99-8339-F1366A33DB4B}" type="datetime1">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9351ED-9BAE-4F4C-AF77-7317E1C05A72}" type="datetime1">
              <a:rPr lang="en-US" smtClean="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CC84A-C336-48F9-A61D-C30422AB2F31}" type="datetime1">
              <a:rPr lang="en-US" smtClean="0"/>
              <a:pPr/>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A86B4D-C3C2-42FD-B882-C4CCF8E559C4}" type="datetime1">
              <a:rPr lang="en-US" smtClean="0"/>
              <a:pPr/>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1DF43-45E1-4555-ACF9-B804A299112E}" type="datetime1">
              <a:rPr lang="en-US" smtClean="0"/>
              <a:pPr/>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4D87E7-226A-44F8-BA50-F1DE6973A5F2}" type="datetime1">
              <a:rPr lang="en-US" smtClean="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A66E4-765E-48AF-9E86-BBC144980FED}" type="datetime1">
              <a:rPr lang="en-US" smtClean="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62DB8-5E7E-4E90-86F7-50F5A2898FF8}" type="datetime1">
              <a:rPr lang="en-US" smtClean="0"/>
              <a:pPr/>
              <a:t>8/30/2021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A1EAF-D313-44CC-903B-40E8170619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thlcanada.com/player-registration-fe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account.spordle.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thlcanada.com/grants-funding-for-players/#:~:text=The%20GTHL%20Legacy%20fund%20was%20established%20in%202011,GTHL%20has%20distributed%20funds%20through%20our%20granting%20partners."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torontofoundation.ca/gthl-legacy-fun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thlcanada.com/page/ruleboo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971800"/>
            <a:ext cx="8382000" cy="1470025"/>
          </a:xfrm>
        </p:spPr>
        <p:txBody>
          <a:bodyPr>
            <a:normAutofit/>
          </a:bodyPr>
          <a:lstStyle/>
          <a:p>
            <a:r>
              <a:rPr lang="en-US" sz="4000" b="1" dirty="0">
                <a:latin typeface="Arial" pitchFamily="34" charset="0"/>
                <a:cs typeface="Arial" pitchFamily="34" charset="0"/>
              </a:rPr>
              <a:t>Greater Toronto Hockey League</a:t>
            </a:r>
          </a:p>
        </p:txBody>
      </p:sp>
      <p:sp>
        <p:nvSpPr>
          <p:cNvPr id="3" name="Subtitle 2"/>
          <p:cNvSpPr>
            <a:spLocks noGrp="1"/>
          </p:cNvSpPr>
          <p:nvPr>
            <p:ph type="subTitle" idx="1"/>
          </p:nvPr>
        </p:nvSpPr>
        <p:spPr>
          <a:xfrm>
            <a:off x="1371600" y="4419600"/>
            <a:ext cx="6400800" cy="1752600"/>
          </a:xfrm>
        </p:spPr>
        <p:txBody>
          <a:bodyPr vert="horz" lIns="91440" tIns="45720" rIns="91440" bIns="45720" rtlCol="0" anchor="t">
            <a:normAutofit/>
          </a:bodyPr>
          <a:lstStyle/>
          <a:p>
            <a:r>
              <a:rPr lang="en-US" dirty="0">
                <a:latin typeface="Arial" pitchFamily="34" charset="0"/>
                <a:cs typeface="Arial" pitchFamily="34" charset="0"/>
              </a:rPr>
              <a:t>Player Registration Manual</a:t>
            </a:r>
          </a:p>
          <a:p>
            <a:r>
              <a:rPr lang="en-US" dirty="0">
                <a:solidFill>
                  <a:schemeClr val="bg1">
                    <a:lumMod val="50000"/>
                  </a:schemeClr>
                </a:solidFill>
                <a:latin typeface="Arial"/>
                <a:cs typeface="Arial"/>
              </a:rPr>
              <a:t>2021 – 2022</a:t>
            </a:r>
          </a:p>
          <a:p>
            <a:r>
              <a:rPr lang="en-US" dirty="0">
                <a:solidFill>
                  <a:schemeClr val="bg1">
                    <a:lumMod val="50000"/>
                  </a:schemeClr>
                </a:solidFill>
                <a:latin typeface="Arial"/>
                <a:cs typeface="Arial"/>
              </a:rPr>
              <a:t>As of </a:t>
            </a:r>
            <a:r>
              <a:rPr lang="en-US">
                <a:solidFill>
                  <a:schemeClr val="bg1">
                    <a:lumMod val="50000"/>
                  </a:schemeClr>
                </a:solidFill>
                <a:latin typeface="Arial"/>
                <a:cs typeface="Arial"/>
              </a:rPr>
              <a:t>August 30, </a:t>
            </a:r>
            <a:r>
              <a:rPr lang="en-US" dirty="0">
                <a:solidFill>
                  <a:schemeClr val="bg1">
                    <a:lumMod val="50000"/>
                  </a:schemeClr>
                </a:solidFill>
                <a:latin typeface="Arial"/>
                <a:cs typeface="Arial"/>
              </a:rPr>
              <a:t>2021</a:t>
            </a:r>
          </a:p>
        </p:txBody>
      </p:sp>
      <p:sp>
        <p:nvSpPr>
          <p:cNvPr id="4" name="Slide Number Placeholder 3"/>
          <p:cNvSpPr>
            <a:spLocks noGrp="1"/>
          </p:cNvSpPr>
          <p:nvPr>
            <p:ph type="sldNum" sz="quarter" idx="12"/>
          </p:nvPr>
        </p:nvSpPr>
        <p:spPr/>
        <p:txBody>
          <a:bodyPr/>
          <a:lstStyle/>
          <a:p>
            <a:fld id="{B5FA1EAF-D313-44CC-903B-40E817061924}" type="slidenum">
              <a:rPr lang="en-US" smtClean="0">
                <a:latin typeface="Arial" pitchFamily="34" charset="0"/>
                <a:cs typeface="Arial" pitchFamily="34" charset="0"/>
              </a:rPr>
              <a:pPr/>
              <a:t>1</a:t>
            </a:fld>
            <a:endParaRPr lang="en-US" dirty="0">
              <a:latin typeface="Arial" pitchFamily="34" charset="0"/>
              <a:cs typeface="Arial" pitchFamily="34" charset="0"/>
            </a:endParaRPr>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3276600" y="533400"/>
            <a:ext cx="2057400" cy="1794305"/>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77" y="1604583"/>
            <a:ext cx="8229600" cy="4525963"/>
          </a:xfrm>
        </p:spPr>
        <p:txBody>
          <a:bodyPr vert="horz" lIns="91440" tIns="45720" rIns="91440" bIns="45720" rtlCol="0" anchor="t">
            <a:normAutofit/>
          </a:bodyPr>
          <a:lstStyle/>
          <a:p>
            <a:endParaRPr lang="en-US" sz="2000" dirty="0">
              <a:latin typeface="Arial"/>
              <a:cs typeface="Arial"/>
            </a:endParaRPr>
          </a:p>
          <a:p>
            <a:r>
              <a:rPr lang="en-US" sz="2000" dirty="0">
                <a:latin typeface="Arial"/>
                <a:cs typeface="Arial"/>
              </a:rPr>
              <a:t>Refund requests will be processed beginning December 2, 2021. Exception will be made on payments submitted in error or as duplicate.</a:t>
            </a:r>
          </a:p>
          <a:p>
            <a:r>
              <a:rPr lang="en-US" sz="2000" dirty="0">
                <a:latin typeface="Arial"/>
                <a:cs typeface="Arial"/>
              </a:rPr>
              <a:t>A request for a refund will only be considered if such request is submitted to the GTHL Office on or before April 15 of current playing season (e.g. for the 2021-22 season, the deadline is April 15, 2022). </a:t>
            </a:r>
            <a:endParaRPr lang="en-US" sz="2000" dirty="0">
              <a:cs typeface="Arial"/>
            </a:endParaRPr>
          </a:p>
          <a:p>
            <a:r>
              <a:rPr lang="en-US" sz="2000" dirty="0">
                <a:latin typeface="Arial"/>
                <a:cs typeface="Arial"/>
              </a:rPr>
              <a:t>No refund requests for past seasons will be considered.</a:t>
            </a:r>
          </a:p>
        </p:txBody>
      </p:sp>
      <p:sp>
        <p:nvSpPr>
          <p:cNvPr id="4" name="Slide Number Placeholder 3"/>
          <p:cNvSpPr>
            <a:spLocks noGrp="1"/>
          </p:cNvSpPr>
          <p:nvPr>
            <p:ph type="sldNum" sz="quarter" idx="12"/>
          </p:nvPr>
        </p:nvSpPr>
        <p:spPr/>
        <p:txBody>
          <a:bodyPr/>
          <a:lstStyle/>
          <a:p>
            <a:fld id="{B5FA1EAF-D313-44CC-903B-40E817061924}" type="slidenum">
              <a:rPr lang="en-US" smtClean="0"/>
              <a:pPr/>
              <a:t>10</a:t>
            </a:fld>
            <a:endParaRPr lang="en-US" dirty="0"/>
          </a:p>
        </p:txBody>
      </p:sp>
      <p:pic>
        <p:nvPicPr>
          <p:cNvPr id="6"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7" name="Title 1"/>
          <p:cNvSpPr>
            <a:spLocks noGrp="1"/>
          </p:cNvSpPr>
          <p:nvPr>
            <p:ph type="title"/>
          </p:nvPr>
        </p:nvSpPr>
        <p:spPr>
          <a:xfrm>
            <a:off x="483577" y="235780"/>
            <a:ext cx="8229600" cy="1143000"/>
          </a:xfrm>
        </p:spPr>
        <p:txBody>
          <a:bodyPr/>
          <a:lstStyle/>
          <a:p>
            <a:r>
              <a:rPr lang="en-US" dirty="0"/>
              <a:t>Policies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772400" cy="1470025"/>
          </a:xfrm>
        </p:spPr>
        <p:txBody>
          <a:bodyPr/>
          <a:lstStyle/>
          <a:p>
            <a:r>
              <a:rPr lang="en-US" dirty="0"/>
              <a:t>Section 3</a:t>
            </a:r>
          </a:p>
        </p:txBody>
      </p:sp>
      <p:sp>
        <p:nvSpPr>
          <p:cNvPr id="3" name="Subtitle 2"/>
          <p:cNvSpPr>
            <a:spLocks noGrp="1"/>
          </p:cNvSpPr>
          <p:nvPr>
            <p:ph type="subTitle" idx="1"/>
          </p:nvPr>
        </p:nvSpPr>
        <p:spPr/>
        <p:txBody>
          <a:bodyPr/>
          <a:lstStyle/>
          <a:p>
            <a:r>
              <a:rPr lang="en-US" dirty="0"/>
              <a:t>Payment Process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11</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3429000" y="533400"/>
            <a:ext cx="2057400" cy="179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08" y="342107"/>
            <a:ext cx="8229600" cy="1143000"/>
          </a:xfrm>
        </p:spPr>
        <p:txBody>
          <a:bodyPr/>
          <a:lstStyle/>
          <a:p>
            <a:r>
              <a:rPr lang="en-US" dirty="0"/>
              <a:t>Payment Process</a:t>
            </a:r>
          </a:p>
        </p:txBody>
      </p:sp>
      <p:sp>
        <p:nvSpPr>
          <p:cNvPr id="3" name="Content Placeholder 2"/>
          <p:cNvSpPr>
            <a:spLocks noGrp="1"/>
          </p:cNvSpPr>
          <p:nvPr>
            <p:ph idx="1"/>
          </p:nvPr>
        </p:nvSpPr>
        <p:spPr/>
        <p:txBody>
          <a:bodyPr vert="horz" lIns="91440" tIns="45720" rIns="91440" bIns="45720" rtlCol="0" anchor="t">
            <a:normAutofit/>
          </a:bodyPr>
          <a:lstStyle/>
          <a:p>
            <a:endParaRPr lang="en-US" sz="2000" dirty="0">
              <a:solidFill>
                <a:srgbClr val="FF0000"/>
              </a:solidFill>
              <a:latin typeface="Arial"/>
              <a:cs typeface="Arial"/>
            </a:endParaRPr>
          </a:p>
          <a:p>
            <a:r>
              <a:rPr lang="en-US" sz="2000" dirty="0">
                <a:latin typeface="Arial"/>
                <a:cs typeface="Arial"/>
              </a:rPr>
              <a:t>The GTHL PRF is now available. You can find the link to register on the GTHL website here:</a:t>
            </a:r>
            <a:r>
              <a:rPr lang="en-US" sz="2000" dirty="0">
                <a:solidFill>
                  <a:srgbClr val="FF0000"/>
                </a:solidFill>
                <a:latin typeface="Arial"/>
                <a:cs typeface="Arial"/>
              </a:rPr>
              <a:t> </a:t>
            </a:r>
            <a:endParaRPr lang="en-US" sz="2000" dirty="0">
              <a:solidFill>
                <a:srgbClr val="FF0000"/>
              </a:solidFill>
              <a:cs typeface="Arial"/>
            </a:endParaRPr>
          </a:p>
          <a:p>
            <a:r>
              <a:rPr lang="en-US" sz="2000" dirty="0">
                <a:solidFill>
                  <a:srgbClr val="FF0000"/>
                </a:solidFill>
                <a:latin typeface="Arial"/>
                <a:cs typeface="Arial"/>
                <a:hlinkClick r:id="rId2"/>
              </a:rPr>
              <a:t>www.GTHLCanada.com/player-registration-fee</a:t>
            </a:r>
            <a:r>
              <a:rPr lang="en-US" sz="2000" dirty="0">
                <a:solidFill>
                  <a:srgbClr val="FF0000"/>
                </a:solidFill>
                <a:latin typeface="Arial"/>
                <a:cs typeface="Arial"/>
              </a:rPr>
              <a:t> </a:t>
            </a:r>
            <a:r>
              <a:rPr lang="en-US" sz="2000" dirty="0">
                <a:latin typeface="Arial"/>
                <a:cs typeface="Arial"/>
              </a:rPr>
              <a:t> </a:t>
            </a:r>
            <a:endParaRPr lang="en-US" sz="2000" dirty="0">
              <a:cs typeface="Arial"/>
            </a:endParaRPr>
          </a:p>
          <a:p>
            <a:endParaRPr lang="en-US" sz="2000" dirty="0"/>
          </a:p>
          <a:p>
            <a:r>
              <a:rPr lang="en-US" sz="2000" dirty="0"/>
              <a:t>The following slides will assist you in this process.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12</a:t>
            </a:fld>
            <a:endParaRPr lang="en-US" dirty="0"/>
          </a:p>
        </p:txBody>
      </p:sp>
      <p:pic>
        <p:nvPicPr>
          <p:cNvPr id="6"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7" name="TextBox 6"/>
          <p:cNvSpPr txBox="1"/>
          <p:nvPr/>
        </p:nvSpPr>
        <p:spPr>
          <a:xfrm>
            <a:off x="914400" y="1371600"/>
            <a:ext cx="7086600" cy="738664"/>
          </a:xfrm>
          <a:prstGeom prst="rect">
            <a:avLst/>
          </a:prstGeom>
          <a:noFill/>
        </p:spPr>
        <p:txBody>
          <a:bodyPr wrap="square" rtlCol="0">
            <a:spAutoFit/>
          </a:bodyPr>
          <a:lstStyle/>
          <a:p>
            <a:r>
              <a:rPr lang="en-US" sz="1400" dirty="0"/>
              <a:t>The registration link is available on the GTHL website under Players &amp; Parents &gt; Player Registration Fee. If you haven’t set up your new account in Hockey Canada, you must do that first at </a:t>
            </a:r>
            <a:r>
              <a:rPr lang="en-US" sz="1400" dirty="0">
                <a:hlinkClick r:id="rId2"/>
              </a:rPr>
              <a:t>https://account.spordle.com/</a:t>
            </a:r>
            <a:r>
              <a:rPr lang="en-US" sz="1400" dirty="0"/>
              <a:t> </a:t>
            </a:r>
            <a:r>
              <a:rPr lang="en-US" sz="1200" dirty="0"/>
              <a:t>  </a:t>
            </a:r>
          </a:p>
        </p:txBody>
      </p:sp>
      <p:sp>
        <p:nvSpPr>
          <p:cNvPr id="8" name="Slide Number Placeholder 7"/>
          <p:cNvSpPr>
            <a:spLocks noGrp="1"/>
          </p:cNvSpPr>
          <p:nvPr>
            <p:ph type="sldNum" sz="quarter" idx="12"/>
          </p:nvPr>
        </p:nvSpPr>
        <p:spPr/>
        <p:txBody>
          <a:bodyPr/>
          <a:lstStyle/>
          <a:p>
            <a:fld id="{B5FA1EAF-D313-44CC-903B-40E817061924}" type="slidenum">
              <a:rPr lang="en-US" smtClean="0"/>
              <a:pPr/>
              <a:t>13</a:t>
            </a:fld>
            <a:endParaRPr lang="en-US" dirty="0"/>
          </a:p>
        </p:txBody>
      </p:sp>
      <p:pic>
        <p:nvPicPr>
          <p:cNvPr id="10"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pic>
        <p:nvPicPr>
          <p:cNvPr id="3" name="Picture 2">
            <a:extLst>
              <a:ext uri="{FF2B5EF4-FFF2-40B4-BE49-F238E27FC236}">
                <a16:creationId xmlns:a16="http://schemas.microsoft.com/office/drawing/2014/main" id="{08CA2DA4-D69B-4C48-829D-13D23390018D}"/>
              </a:ext>
            </a:extLst>
          </p:cNvPr>
          <p:cNvPicPr>
            <a:picLocks noChangeAspect="1"/>
          </p:cNvPicPr>
          <p:nvPr/>
        </p:nvPicPr>
        <p:blipFill>
          <a:blip r:embed="rId4"/>
          <a:stretch>
            <a:fillRect/>
          </a:stretch>
        </p:blipFill>
        <p:spPr>
          <a:xfrm>
            <a:off x="105046" y="2202597"/>
            <a:ext cx="8933907" cy="46554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8" name="Slide Number Placeholder 7"/>
          <p:cNvSpPr>
            <a:spLocks noGrp="1"/>
          </p:cNvSpPr>
          <p:nvPr>
            <p:ph type="sldNum" sz="quarter" idx="12"/>
          </p:nvPr>
        </p:nvSpPr>
        <p:spPr/>
        <p:txBody>
          <a:bodyPr/>
          <a:lstStyle/>
          <a:p>
            <a:fld id="{B5FA1EAF-D313-44CC-903B-40E817061924}" type="slidenum">
              <a:rPr lang="en-US" smtClean="0"/>
              <a:pPr/>
              <a:t>14</a:t>
            </a:fld>
            <a:endParaRPr lang="en-US" dirty="0"/>
          </a:p>
        </p:txBody>
      </p:sp>
      <p:sp>
        <p:nvSpPr>
          <p:cNvPr id="9" name="TextBox 8"/>
          <p:cNvSpPr txBox="1"/>
          <p:nvPr/>
        </p:nvSpPr>
        <p:spPr>
          <a:xfrm>
            <a:off x="914400" y="1192555"/>
            <a:ext cx="7315200" cy="523220"/>
          </a:xfrm>
          <a:prstGeom prst="rect">
            <a:avLst/>
          </a:prstGeom>
          <a:noFill/>
        </p:spPr>
        <p:txBody>
          <a:bodyPr wrap="square" rtlCol="0">
            <a:spAutoFit/>
          </a:bodyPr>
          <a:lstStyle/>
          <a:p>
            <a:r>
              <a:rPr lang="en-US" sz="1400" dirty="0"/>
              <a:t>Select existing participant to continue. If you haven’t registered your participant, select register a participant</a:t>
            </a:r>
            <a:r>
              <a:rPr lang="en-US" sz="1200" dirty="0"/>
              <a:t>. </a:t>
            </a:r>
          </a:p>
        </p:txBody>
      </p:sp>
      <p:pic>
        <p:nvPicPr>
          <p:cNvPr id="11"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pic>
        <p:nvPicPr>
          <p:cNvPr id="4" name="Content Placeholder 3">
            <a:extLst>
              <a:ext uri="{FF2B5EF4-FFF2-40B4-BE49-F238E27FC236}">
                <a16:creationId xmlns:a16="http://schemas.microsoft.com/office/drawing/2014/main" id="{921FBC1A-96C8-074F-84E3-C6F6E9F082F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25414"/>
            <a:ext cx="8229600" cy="427553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879"/>
          </a:xfrm>
        </p:spPr>
        <p:txBody>
          <a:bodyPr/>
          <a:lstStyle/>
          <a:p>
            <a:r>
              <a:rPr lang="en-US" dirty="0"/>
              <a:t>Payment Process</a:t>
            </a:r>
          </a:p>
        </p:txBody>
      </p:sp>
      <p:sp>
        <p:nvSpPr>
          <p:cNvPr id="6" name="Slide Number Placeholder 5"/>
          <p:cNvSpPr>
            <a:spLocks noGrp="1"/>
          </p:cNvSpPr>
          <p:nvPr>
            <p:ph type="sldNum" sz="quarter" idx="12"/>
          </p:nvPr>
        </p:nvSpPr>
        <p:spPr/>
        <p:txBody>
          <a:bodyPr/>
          <a:lstStyle/>
          <a:p>
            <a:fld id="{B5FA1EAF-D313-44CC-903B-40E817061924}" type="slidenum">
              <a:rPr lang="en-US" smtClean="0"/>
              <a:pPr/>
              <a:t>15</a:t>
            </a:fld>
            <a:endParaRPr lang="en-US" dirty="0"/>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371600" cy="1189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pic>
        <p:nvPicPr>
          <p:cNvPr id="7" name="Content Placeholder 6" descr="Graphical user interface, application&#10;&#10;Description automatically generated">
            <a:extLst>
              <a:ext uri="{FF2B5EF4-FFF2-40B4-BE49-F238E27FC236}">
                <a16:creationId xmlns:a16="http://schemas.microsoft.com/office/drawing/2014/main" id="{23E3001B-398A-3549-806C-FC711161CF0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22200"/>
            <a:ext cx="8229600" cy="4281963"/>
          </a:xfrm>
        </p:spPr>
      </p:pic>
      <p:sp>
        <p:nvSpPr>
          <p:cNvPr id="3" name="TextBox 2"/>
          <p:cNvSpPr txBox="1"/>
          <p:nvPr/>
        </p:nvSpPr>
        <p:spPr>
          <a:xfrm>
            <a:off x="1447800" y="1181153"/>
            <a:ext cx="6796091" cy="523220"/>
          </a:xfrm>
          <a:prstGeom prst="rect">
            <a:avLst/>
          </a:prstGeom>
          <a:noFill/>
        </p:spPr>
        <p:txBody>
          <a:bodyPr wrap="square" rtlCol="0">
            <a:spAutoFit/>
          </a:bodyPr>
          <a:lstStyle/>
          <a:p>
            <a:r>
              <a:rPr lang="en-US" sz="1400" dirty="0"/>
              <a:t>Choose to search your player by their HCR # or first and last name and date of birth and click search.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5" name="Slide Number Placeholder 4"/>
          <p:cNvSpPr>
            <a:spLocks noGrp="1"/>
          </p:cNvSpPr>
          <p:nvPr>
            <p:ph type="sldNum" sz="quarter" idx="12"/>
          </p:nvPr>
        </p:nvSpPr>
        <p:spPr/>
        <p:txBody>
          <a:bodyPr/>
          <a:lstStyle/>
          <a:p>
            <a:fld id="{B5FA1EAF-D313-44CC-903B-40E817061924}" type="slidenum">
              <a:rPr lang="en-US" smtClean="0"/>
              <a:pPr/>
              <a:t>16</a:t>
            </a:fld>
            <a:endParaRPr lang="en-US" dirty="0"/>
          </a:p>
        </p:txBody>
      </p:sp>
      <p:sp>
        <p:nvSpPr>
          <p:cNvPr id="6" name="TextBox 5"/>
          <p:cNvSpPr txBox="1"/>
          <p:nvPr/>
        </p:nvSpPr>
        <p:spPr>
          <a:xfrm>
            <a:off x="914400" y="1371600"/>
            <a:ext cx="7086600" cy="523220"/>
          </a:xfrm>
          <a:prstGeom prst="rect">
            <a:avLst/>
          </a:prstGeom>
          <a:noFill/>
        </p:spPr>
        <p:txBody>
          <a:bodyPr wrap="square" rtlCol="0">
            <a:spAutoFit/>
          </a:bodyPr>
          <a:lstStyle/>
          <a:p>
            <a:r>
              <a:rPr lang="en-US" sz="1400" dirty="0"/>
              <a:t>Once your player’s name is found, a box will pop up with the confirmed information, click select. If your player doesn’t show up, please make sure all information is correct. </a:t>
            </a:r>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cxnSp>
        <p:nvCxnSpPr>
          <p:cNvPr id="11" name="Straight Arrow Connector 10"/>
          <p:cNvCxnSpPr/>
          <p:nvPr/>
        </p:nvCxnSpPr>
        <p:spPr>
          <a:xfrm flipV="1">
            <a:off x="4876800" y="4800600"/>
            <a:ext cx="17526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1447800" y="2362200"/>
            <a:ext cx="10668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Content Placeholder 9" descr="Graphical user interface, application, Teams&#10;&#10;Description automatically generated">
            <a:extLst>
              <a:ext uri="{FF2B5EF4-FFF2-40B4-BE49-F238E27FC236}">
                <a16:creationId xmlns:a16="http://schemas.microsoft.com/office/drawing/2014/main" id="{2B68EEC3-862B-1E40-AB6E-61BB37BE59C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940947"/>
            <a:ext cx="8229600" cy="4281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7" name="Slide Number Placeholder 6"/>
          <p:cNvSpPr>
            <a:spLocks noGrp="1"/>
          </p:cNvSpPr>
          <p:nvPr>
            <p:ph type="sldNum" sz="quarter" idx="12"/>
          </p:nvPr>
        </p:nvSpPr>
        <p:spPr/>
        <p:txBody>
          <a:bodyPr/>
          <a:lstStyle/>
          <a:p>
            <a:fld id="{B5FA1EAF-D313-44CC-903B-40E817061924}" type="slidenum">
              <a:rPr lang="en-US" smtClean="0"/>
              <a:pPr/>
              <a:t>17</a:t>
            </a:fld>
            <a:endParaRPr lang="en-US" dirty="0"/>
          </a:p>
        </p:txBody>
      </p:sp>
      <p:sp>
        <p:nvSpPr>
          <p:cNvPr id="11" name="TextBox 10"/>
          <p:cNvSpPr txBox="1"/>
          <p:nvPr/>
        </p:nvSpPr>
        <p:spPr>
          <a:xfrm>
            <a:off x="1066800" y="1143000"/>
            <a:ext cx="7086600" cy="738664"/>
          </a:xfrm>
          <a:prstGeom prst="rect">
            <a:avLst/>
          </a:prstGeom>
          <a:noFill/>
        </p:spPr>
        <p:txBody>
          <a:bodyPr wrap="square" rtlCol="0">
            <a:spAutoFit/>
          </a:bodyPr>
          <a:lstStyle/>
          <a:p>
            <a:r>
              <a:rPr lang="en-US" sz="1400" dirty="0"/>
              <a:t>The player’s date of birth will populate the options by year of birth. Choose the plan that matches your YEAR of BIRTH, and select full payment or installments, according to your preference. Note; all discounted packages that are selected will be confirmed by our Office. </a:t>
            </a:r>
            <a:endParaRPr lang="en-US" sz="1400" b="1" dirty="0">
              <a:solidFill>
                <a:srgbClr val="FF0000"/>
              </a:solidFill>
            </a:endParaRPr>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cxnSp>
        <p:nvCxnSpPr>
          <p:cNvPr id="31" name="Straight Arrow Connector 30"/>
          <p:cNvCxnSpPr/>
          <p:nvPr/>
        </p:nvCxnSpPr>
        <p:spPr>
          <a:xfrm flipV="1">
            <a:off x="8305800" y="3962400"/>
            <a:ext cx="0" cy="1143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flipH="1">
            <a:off x="3048000" y="4876800"/>
            <a:ext cx="762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6" name="Rectangle 35"/>
          <p:cNvSpPr/>
          <p:nvPr/>
        </p:nvSpPr>
        <p:spPr>
          <a:xfrm>
            <a:off x="533400" y="35052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p:cNvSpPr/>
          <p:nvPr/>
        </p:nvSpPr>
        <p:spPr>
          <a:xfrm>
            <a:off x="533400" y="37338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1600200" y="35052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p:cNvSpPr/>
          <p:nvPr/>
        </p:nvSpPr>
        <p:spPr>
          <a:xfrm>
            <a:off x="1600200" y="37338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ectangle 39"/>
          <p:cNvSpPr/>
          <p:nvPr/>
        </p:nvSpPr>
        <p:spPr>
          <a:xfrm>
            <a:off x="2743200" y="35052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Rectangle 40"/>
          <p:cNvSpPr/>
          <p:nvPr/>
        </p:nvSpPr>
        <p:spPr>
          <a:xfrm>
            <a:off x="2743200" y="37338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218E2DC1-4FF9-C44E-AD76-4E3D03DF8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2" y="1941569"/>
            <a:ext cx="9144000" cy="47648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18</a:t>
            </a:fld>
            <a:endParaRPr lang="en-US" dirty="0"/>
          </a:p>
        </p:txBody>
      </p:sp>
      <p:sp>
        <p:nvSpPr>
          <p:cNvPr id="8" name="Rectangle 7"/>
          <p:cNvSpPr/>
          <p:nvPr/>
        </p:nvSpPr>
        <p:spPr>
          <a:xfrm>
            <a:off x="1447800" y="3200400"/>
            <a:ext cx="6096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4" name="Straight Arrow Connector 13"/>
          <p:cNvCxnSpPr/>
          <p:nvPr/>
        </p:nvCxnSpPr>
        <p:spPr>
          <a:xfrm>
            <a:off x="6400800" y="3733800"/>
            <a:ext cx="0"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1447800" y="3505200"/>
            <a:ext cx="6096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p:cNvSpPr/>
          <p:nvPr/>
        </p:nvSpPr>
        <p:spPr>
          <a:xfrm>
            <a:off x="2286000" y="3505200"/>
            <a:ext cx="3048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p:cNvSpPr/>
          <p:nvPr/>
        </p:nvSpPr>
        <p:spPr>
          <a:xfrm>
            <a:off x="2743200" y="3505200"/>
            <a:ext cx="3048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p:cNvSpPr/>
          <p:nvPr/>
        </p:nvSpPr>
        <p:spPr>
          <a:xfrm>
            <a:off x="1295400" y="5867400"/>
            <a:ext cx="4572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3581400" y="5867400"/>
            <a:ext cx="6096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p:cNvSpPr/>
          <p:nvPr/>
        </p:nvSpPr>
        <p:spPr>
          <a:xfrm>
            <a:off x="1828800" y="5867400"/>
            <a:ext cx="6096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p:cNvSpPr/>
          <p:nvPr/>
        </p:nvSpPr>
        <p:spPr>
          <a:xfrm>
            <a:off x="1447800" y="2971800"/>
            <a:ext cx="6096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ectangle 20"/>
          <p:cNvSpPr/>
          <p:nvPr/>
        </p:nvSpPr>
        <p:spPr>
          <a:xfrm>
            <a:off x="762000" y="5867400"/>
            <a:ext cx="3810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7F02186-FB33-474D-8723-9B44B9F2CA4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64FA375-0EDE-E840-ADC5-7719E5B42B5A}"/>
              </a:ext>
            </a:extLst>
          </p:cNvPr>
          <p:cNvPicPr>
            <a:picLocks noChangeAspect="1"/>
          </p:cNvPicPr>
          <p:nvPr/>
        </p:nvPicPr>
        <p:blipFill>
          <a:blip r:embed="rId2"/>
          <a:stretch>
            <a:fillRect/>
          </a:stretch>
        </p:blipFill>
        <p:spPr>
          <a:xfrm>
            <a:off x="0" y="1618635"/>
            <a:ext cx="9144000" cy="4750594"/>
          </a:xfrm>
          <a:prstGeom prst="rect">
            <a:avLst/>
          </a:prstGeom>
        </p:spPr>
      </p:pic>
      <p:pic>
        <p:nvPicPr>
          <p:cNvPr id="22"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3" name="TextBox 2"/>
          <p:cNvSpPr txBox="1"/>
          <p:nvPr/>
        </p:nvSpPr>
        <p:spPr>
          <a:xfrm>
            <a:off x="1295400" y="1176678"/>
            <a:ext cx="7010400" cy="369332"/>
          </a:xfrm>
          <a:prstGeom prst="rect">
            <a:avLst/>
          </a:prstGeom>
          <a:noFill/>
        </p:spPr>
        <p:txBody>
          <a:bodyPr wrap="square" rtlCol="0">
            <a:spAutoFit/>
          </a:bodyPr>
          <a:lstStyle/>
          <a:p>
            <a:r>
              <a:rPr lang="en-US" dirty="0"/>
              <a:t>Once you choose your package, you will click the circle and click next.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1692"/>
          </a:xfrm>
        </p:spPr>
        <p:txBody>
          <a:bodyPr>
            <a:normAutofit fontScale="90000"/>
          </a:bodyPr>
          <a:lstStyle/>
          <a:p>
            <a:r>
              <a:rPr lang="en-US" dirty="0"/>
              <a:t>  Payment Process</a:t>
            </a:r>
          </a:p>
        </p:txBody>
      </p:sp>
      <p:sp>
        <p:nvSpPr>
          <p:cNvPr id="6" name="Slide Number Placeholder 5"/>
          <p:cNvSpPr>
            <a:spLocks noGrp="1"/>
          </p:cNvSpPr>
          <p:nvPr>
            <p:ph type="sldNum" sz="quarter" idx="12"/>
          </p:nvPr>
        </p:nvSpPr>
        <p:spPr/>
        <p:txBody>
          <a:bodyPr/>
          <a:lstStyle/>
          <a:p>
            <a:fld id="{B5FA1EAF-D313-44CC-903B-40E817061924}" type="slidenum">
              <a:rPr lang="en-US" smtClean="0"/>
              <a:pPr/>
              <a:t>19</a:t>
            </a:fld>
            <a:endParaRPr lang="en-US" dirty="0"/>
          </a:p>
        </p:txBody>
      </p:sp>
      <p:sp>
        <p:nvSpPr>
          <p:cNvPr id="8" name="TextBox 7"/>
          <p:cNvSpPr txBox="1"/>
          <p:nvPr/>
        </p:nvSpPr>
        <p:spPr>
          <a:xfrm>
            <a:off x="1371600" y="916330"/>
            <a:ext cx="6934200" cy="584775"/>
          </a:xfrm>
          <a:prstGeom prst="rect">
            <a:avLst/>
          </a:prstGeom>
          <a:noFill/>
        </p:spPr>
        <p:txBody>
          <a:bodyPr wrap="square" rtlCol="0">
            <a:spAutoFit/>
          </a:bodyPr>
          <a:lstStyle/>
          <a:p>
            <a:pPr algn="ctr"/>
            <a:r>
              <a:rPr lang="en-US" sz="1600" dirty="0"/>
              <a:t>Completing the questionnaire will be required to move forward. </a:t>
            </a:r>
          </a:p>
          <a:p>
            <a:pPr algn="ctr"/>
            <a:r>
              <a:rPr lang="en-US" sz="1600" dirty="0"/>
              <a:t>Please select all options that pertain to you. Click next. </a:t>
            </a:r>
            <a:endParaRPr lang="en-US" sz="1600" dirty="0">
              <a:solidFill>
                <a:srgbClr val="FF0000"/>
              </a:solidFill>
            </a:endParaRPr>
          </a:p>
        </p:txBody>
      </p:sp>
      <p:pic>
        <p:nvPicPr>
          <p:cNvPr id="10"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4" name="Content Placeholder 3">
            <a:extLst>
              <a:ext uri="{FF2B5EF4-FFF2-40B4-BE49-F238E27FC236}">
                <a16:creationId xmlns:a16="http://schemas.microsoft.com/office/drawing/2014/main" id="{308238F1-97B3-AB4F-8A31-F398381EA16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2BA9DC0-ADF5-0343-B556-88B9A37A3CEB}"/>
              </a:ext>
            </a:extLst>
          </p:cNvPr>
          <p:cNvPicPr>
            <a:picLocks noChangeAspect="1"/>
          </p:cNvPicPr>
          <p:nvPr/>
        </p:nvPicPr>
        <p:blipFill>
          <a:blip r:embed="rId4"/>
          <a:stretch>
            <a:fillRect/>
          </a:stretch>
        </p:blipFill>
        <p:spPr>
          <a:xfrm>
            <a:off x="0" y="1600200"/>
            <a:ext cx="9144000" cy="47935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Contents</a:t>
            </a: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en-US" sz="3000" dirty="0"/>
              <a:t>Section 1 – Player Registration Fee</a:t>
            </a:r>
          </a:p>
          <a:p>
            <a:pPr>
              <a:buNone/>
            </a:pPr>
            <a:r>
              <a:rPr lang="en-US" sz="3000" dirty="0"/>
              <a:t>Section 2 – Policies</a:t>
            </a:r>
          </a:p>
          <a:p>
            <a:pPr>
              <a:buNone/>
            </a:pPr>
            <a:r>
              <a:rPr lang="en-US" sz="3000" dirty="0"/>
              <a:t>Section 3 – Payment Process</a:t>
            </a:r>
          </a:p>
          <a:p>
            <a:pPr>
              <a:buNone/>
            </a:pPr>
            <a:r>
              <a:rPr lang="en-US" sz="3000" dirty="0"/>
              <a:t>Section 4 – Frequently Asked Questions (FAQs)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FA1EAF-D313-44CC-903B-40E817061924}" type="slidenum">
              <a:rPr lang="en-US" smtClean="0"/>
              <a:pPr/>
              <a:t>20</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152400" y="5334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7" name="TextBox 6"/>
          <p:cNvSpPr txBox="1"/>
          <p:nvPr/>
        </p:nvSpPr>
        <p:spPr>
          <a:xfrm>
            <a:off x="838200" y="498764"/>
            <a:ext cx="7481891" cy="923330"/>
          </a:xfrm>
          <a:prstGeom prst="rect">
            <a:avLst/>
          </a:prstGeom>
          <a:noFill/>
        </p:spPr>
        <p:txBody>
          <a:bodyPr wrap="square" rtlCol="0">
            <a:spAutoFit/>
          </a:bodyPr>
          <a:lstStyle/>
          <a:p>
            <a:pPr algn="ctr"/>
            <a:r>
              <a:rPr lang="en-US" sz="5400" dirty="0"/>
              <a:t>Payment Process</a:t>
            </a:r>
          </a:p>
        </p:txBody>
      </p:sp>
      <p:sp>
        <p:nvSpPr>
          <p:cNvPr id="8" name="TextBox 7"/>
          <p:cNvSpPr txBox="1"/>
          <p:nvPr/>
        </p:nvSpPr>
        <p:spPr>
          <a:xfrm>
            <a:off x="1066800" y="1422094"/>
            <a:ext cx="7543800" cy="2308324"/>
          </a:xfrm>
          <a:prstGeom prst="rect">
            <a:avLst/>
          </a:prstGeom>
          <a:noFill/>
        </p:spPr>
        <p:txBody>
          <a:bodyPr wrap="square" rtlCol="0">
            <a:spAutoFit/>
          </a:bodyPr>
          <a:lstStyle/>
          <a:p>
            <a:pPr marL="0" marR="0" algn="l">
              <a:spcBef>
                <a:spcPts val="0"/>
              </a:spcBef>
              <a:spcAft>
                <a:spcPts val="0"/>
              </a:spcAft>
            </a:pPr>
            <a:r>
              <a:rPr lang="en-US" sz="1200" b="0" i="0" dirty="0">
                <a:solidFill>
                  <a:srgbClr val="000000"/>
                </a:solidFill>
                <a:effectLst/>
              </a:rPr>
              <a:t>The Greater Toronto Hockey League (GTHL) launched the Legacy Fund as part of it’s 100</a:t>
            </a:r>
            <a:r>
              <a:rPr lang="en-US" sz="1200" b="0" i="0" baseline="30000" dirty="0">
                <a:solidFill>
                  <a:srgbClr val="000000"/>
                </a:solidFill>
                <a:effectLst/>
              </a:rPr>
              <a:t>th</a:t>
            </a:r>
            <a:r>
              <a:rPr lang="en-US" sz="1200" b="0" i="0" dirty="0">
                <a:solidFill>
                  <a:srgbClr val="000000"/>
                </a:solidFill>
                <a:effectLst/>
              </a:rPr>
              <a:t> Anniversary Celebration in 2011.  The Fund is used to assist individual players with the financial expenses involved in accessing hockey programs.  The Fund also provides seed money to organizations that develop programs aimed at providing hockey opportunities to players and families who may not otherwise try the game of hockey.   </a:t>
            </a:r>
            <a:endParaRPr lang="en-US" sz="1200" b="0" i="0" dirty="0">
              <a:solidFill>
                <a:srgbClr val="201F1E"/>
              </a:solidFill>
              <a:effectLst/>
            </a:endParaRPr>
          </a:p>
          <a:p>
            <a:pPr marL="0" marR="0" algn="l">
              <a:spcBef>
                <a:spcPts val="0"/>
              </a:spcBef>
              <a:spcAft>
                <a:spcPts val="0"/>
              </a:spcAft>
            </a:pPr>
            <a:r>
              <a:rPr lang="en-US" sz="1200" b="0" i="0" dirty="0">
                <a:solidFill>
                  <a:srgbClr val="201F1E"/>
                </a:solidFill>
                <a:effectLst/>
              </a:rPr>
              <a:t> </a:t>
            </a:r>
          </a:p>
          <a:p>
            <a:pPr marL="0" marR="0" algn="l">
              <a:spcBef>
                <a:spcPts val="0"/>
              </a:spcBef>
              <a:spcAft>
                <a:spcPts val="0"/>
              </a:spcAft>
            </a:pPr>
            <a:r>
              <a:rPr lang="en-US" sz="1200" b="0" i="0" dirty="0">
                <a:solidFill>
                  <a:srgbClr val="000000"/>
                </a:solidFill>
                <a:effectLst/>
              </a:rPr>
              <a:t>To learn more visit </a:t>
            </a:r>
            <a:r>
              <a:rPr lang="en-US" sz="1200" b="0" i="0" u="sng" dirty="0">
                <a:solidFill>
                  <a:srgbClr val="0563C1"/>
                </a:solidFill>
                <a:effectLst/>
                <a:hlinkClick r:id="rId3"/>
              </a:rPr>
              <a:t>Grants &amp; Funding For Players – GTHL (gthlcanada.com)</a:t>
            </a:r>
            <a:endParaRPr lang="en-US" sz="1200" b="0" i="0" dirty="0">
              <a:solidFill>
                <a:srgbClr val="201F1E"/>
              </a:solidFill>
              <a:effectLst/>
            </a:endParaRPr>
          </a:p>
          <a:p>
            <a:pPr marL="0" marR="0" algn="l">
              <a:spcBef>
                <a:spcPts val="0"/>
              </a:spcBef>
              <a:spcAft>
                <a:spcPts val="0"/>
              </a:spcAft>
            </a:pPr>
            <a:r>
              <a:rPr lang="en-US" sz="1200" b="0" i="0" dirty="0">
                <a:solidFill>
                  <a:srgbClr val="000000"/>
                </a:solidFill>
                <a:effectLst/>
              </a:rPr>
              <a:t> </a:t>
            </a:r>
            <a:endParaRPr lang="en-US" sz="1200" b="0" i="0" dirty="0">
              <a:solidFill>
                <a:srgbClr val="201F1E"/>
              </a:solidFill>
              <a:effectLst/>
            </a:endParaRPr>
          </a:p>
          <a:p>
            <a:pPr marL="0" marR="0" algn="l">
              <a:spcBef>
                <a:spcPts val="0"/>
              </a:spcBef>
              <a:spcAft>
                <a:spcPts val="0"/>
              </a:spcAft>
            </a:pPr>
            <a:r>
              <a:rPr lang="en-US" sz="1200" b="0" i="0" dirty="0">
                <a:solidFill>
                  <a:srgbClr val="000000"/>
                </a:solidFill>
                <a:effectLst/>
              </a:rPr>
              <a:t>This year with the GTHL Player Registration Fee you will have the option to donate $5, $10 to the GTHL Legacy Fund. If you would like to contributed a larger amount and receive a tax receipt you can make your donation directly through the Toronto Foundation </a:t>
            </a:r>
            <a:r>
              <a:rPr lang="en-US" sz="1200" b="0" i="0" u="sng" dirty="0">
                <a:solidFill>
                  <a:srgbClr val="0563C1"/>
                </a:solidFill>
                <a:effectLst/>
                <a:hlinkClick r:id="rId4"/>
              </a:rPr>
              <a:t>GTHL Legacy Fund - Toronto Foundation</a:t>
            </a:r>
            <a:endParaRPr lang="en-US" sz="1200" b="0" i="0" dirty="0">
              <a:solidFill>
                <a:srgbClr val="201F1E"/>
              </a:solidFill>
              <a:effectLst/>
            </a:endParaRPr>
          </a:p>
          <a:p>
            <a:pPr marL="0" marR="0" algn="l">
              <a:spcBef>
                <a:spcPts val="0"/>
              </a:spcBef>
              <a:spcAft>
                <a:spcPts val="0"/>
              </a:spcAft>
            </a:pPr>
            <a:r>
              <a:rPr lang="en-US" sz="1200" b="0" i="0" dirty="0">
                <a:solidFill>
                  <a:srgbClr val="000000"/>
                </a:solidFill>
                <a:effectLst/>
              </a:rPr>
              <a:t> </a:t>
            </a:r>
            <a:endParaRPr lang="en-US" sz="1200" b="0" i="0" dirty="0">
              <a:solidFill>
                <a:srgbClr val="201F1E"/>
              </a:solidFill>
              <a:effectLst/>
            </a:endParaRPr>
          </a:p>
          <a:p>
            <a:pPr marL="0" marR="0" algn="l">
              <a:spcBef>
                <a:spcPts val="0"/>
              </a:spcBef>
              <a:spcAft>
                <a:spcPts val="0"/>
              </a:spcAft>
            </a:pPr>
            <a:r>
              <a:rPr lang="en-US" sz="1200" b="0" i="0" dirty="0">
                <a:solidFill>
                  <a:srgbClr val="000000"/>
                </a:solidFill>
                <a:effectLst/>
              </a:rPr>
              <a:t>We thank you for any an all support you may be able to provide.</a:t>
            </a:r>
            <a:endParaRPr lang="en-US" sz="1200" b="0" i="0" dirty="0">
              <a:solidFill>
                <a:srgbClr val="201F1E"/>
              </a:solidFill>
              <a:effectLst/>
            </a:endParaRPr>
          </a:p>
        </p:txBody>
      </p:sp>
      <p:pic>
        <p:nvPicPr>
          <p:cNvPr id="6" name="Picture 5" descr="Graphical user interface, application&#10;&#10;Description automatically generated">
            <a:extLst>
              <a:ext uri="{FF2B5EF4-FFF2-40B4-BE49-F238E27FC236}">
                <a16:creationId xmlns:a16="http://schemas.microsoft.com/office/drawing/2014/main" id="{6F824E12-4CC9-41C1-85B7-7F4AB6843AC1}"/>
              </a:ext>
            </a:extLst>
          </p:cNvPr>
          <p:cNvPicPr>
            <a:picLocks noChangeAspect="1"/>
          </p:cNvPicPr>
          <p:nvPr/>
        </p:nvPicPr>
        <p:blipFill rotWithShape="1">
          <a:blip r:embed="rId5"/>
          <a:srcRect t="8440" r="2858" b="7710"/>
          <a:stretch/>
        </p:blipFill>
        <p:spPr>
          <a:xfrm>
            <a:off x="1204909" y="3730418"/>
            <a:ext cx="6643691" cy="2991057"/>
          </a:xfrm>
          <a:prstGeom prst="rect">
            <a:avLst/>
          </a:prstGeom>
        </p:spPr>
      </p:pic>
    </p:spTree>
    <p:extLst>
      <p:ext uri="{BB962C8B-B14F-4D97-AF65-F5344CB8AC3E}">
        <p14:creationId xmlns:p14="http://schemas.microsoft.com/office/powerpoint/2010/main" val="160961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879"/>
          </a:xfrm>
        </p:spPr>
        <p:txBody>
          <a:bodyPr/>
          <a:lstStyle/>
          <a:p>
            <a:r>
              <a:rPr lang="en-US" dirty="0"/>
              <a:t>Payment Process</a:t>
            </a:r>
          </a:p>
        </p:txBody>
      </p:sp>
      <p:sp>
        <p:nvSpPr>
          <p:cNvPr id="5" name="Slide Number Placeholder 4"/>
          <p:cNvSpPr>
            <a:spLocks noGrp="1"/>
          </p:cNvSpPr>
          <p:nvPr>
            <p:ph type="sldNum" sz="quarter" idx="12"/>
          </p:nvPr>
        </p:nvSpPr>
        <p:spPr/>
        <p:txBody>
          <a:bodyPr/>
          <a:lstStyle/>
          <a:p>
            <a:fld id="{B5FA1EAF-D313-44CC-903B-40E817061924}" type="slidenum">
              <a:rPr lang="en-US" smtClean="0"/>
              <a:pPr/>
              <a:t>21</a:t>
            </a:fld>
            <a:endParaRPr lang="en-US" dirty="0"/>
          </a:p>
        </p:txBody>
      </p:sp>
      <p:sp>
        <p:nvSpPr>
          <p:cNvPr id="6" name="TextBox 5"/>
          <p:cNvSpPr txBox="1"/>
          <p:nvPr/>
        </p:nvSpPr>
        <p:spPr>
          <a:xfrm>
            <a:off x="1426799" y="979974"/>
            <a:ext cx="7086600" cy="584775"/>
          </a:xfrm>
          <a:prstGeom prst="rect">
            <a:avLst/>
          </a:prstGeom>
          <a:noFill/>
        </p:spPr>
        <p:txBody>
          <a:bodyPr wrap="square" rtlCol="0">
            <a:spAutoFit/>
          </a:bodyPr>
          <a:lstStyle/>
          <a:p>
            <a:r>
              <a:rPr lang="en-US" sz="1600" dirty="0"/>
              <a:t>All Waivers will fall in order, you must sign off on each waiver to move forward. Click next</a:t>
            </a:r>
            <a:r>
              <a:rPr lang="en-US" sz="1400" dirty="0"/>
              <a:t>.  </a:t>
            </a:r>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4" name="Content Placeholder 3">
            <a:extLst>
              <a:ext uri="{FF2B5EF4-FFF2-40B4-BE49-F238E27FC236}">
                <a16:creationId xmlns:a16="http://schemas.microsoft.com/office/drawing/2014/main" id="{D5B7C6CD-7D65-9D4F-A43B-BB5205F76E8E}"/>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6BB967AE-546D-D24E-AA12-F05AF7D85A8F}"/>
              </a:ext>
            </a:extLst>
          </p:cNvPr>
          <p:cNvPicPr>
            <a:picLocks noChangeAspect="1"/>
          </p:cNvPicPr>
          <p:nvPr/>
        </p:nvPicPr>
        <p:blipFill>
          <a:blip r:embed="rId3"/>
          <a:stretch>
            <a:fillRect/>
          </a:stretch>
        </p:blipFill>
        <p:spPr>
          <a:xfrm>
            <a:off x="0" y="1600200"/>
            <a:ext cx="9144000" cy="47648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5" name="Slide Number Placeholder 4"/>
          <p:cNvSpPr>
            <a:spLocks noGrp="1"/>
          </p:cNvSpPr>
          <p:nvPr>
            <p:ph type="sldNum" sz="quarter" idx="12"/>
          </p:nvPr>
        </p:nvSpPr>
        <p:spPr/>
        <p:txBody>
          <a:bodyPr/>
          <a:lstStyle/>
          <a:p>
            <a:fld id="{B5FA1EAF-D313-44CC-903B-40E817061924}" type="slidenum">
              <a:rPr lang="en-US" smtClean="0"/>
              <a:pPr/>
              <a:t>22</a:t>
            </a:fld>
            <a:endParaRPr lang="en-US" dirty="0"/>
          </a:p>
        </p:txBody>
      </p:sp>
      <p:sp>
        <p:nvSpPr>
          <p:cNvPr id="6" name="TextBox 5"/>
          <p:cNvSpPr txBox="1"/>
          <p:nvPr/>
        </p:nvSpPr>
        <p:spPr>
          <a:xfrm>
            <a:off x="1627909" y="1271793"/>
            <a:ext cx="7086600" cy="923330"/>
          </a:xfrm>
          <a:prstGeom prst="rect">
            <a:avLst/>
          </a:prstGeom>
          <a:noFill/>
        </p:spPr>
        <p:txBody>
          <a:bodyPr wrap="square" rtlCol="0">
            <a:spAutoFit/>
          </a:bodyPr>
          <a:lstStyle/>
          <a:p>
            <a:r>
              <a:rPr lang="en-US" sz="1400" dirty="0"/>
              <a:t>At this point, you will have the opportunity to Register another participant, or proceed to check out. If you have a second child who will participate on a GTHL A, AA, or AAA team, you can add them now to receive the sibling discount. Or, proceed to check out. </a:t>
            </a:r>
            <a:r>
              <a:rPr lang="en-US" sz="1200" dirty="0"/>
              <a:t>  </a:t>
            </a:r>
          </a:p>
          <a:p>
            <a:endParaRPr lang="en-US" sz="1200" dirty="0"/>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4" name="Content Placeholder 3">
            <a:extLst>
              <a:ext uri="{FF2B5EF4-FFF2-40B4-BE49-F238E27FC236}">
                <a16:creationId xmlns:a16="http://schemas.microsoft.com/office/drawing/2014/main" id="{2B051F3F-7B23-CA49-BBD6-F8A1EE132ADB}"/>
              </a:ext>
            </a:extLst>
          </p:cNvPr>
          <p:cNvSpPr>
            <a:spLocks noGrp="1"/>
          </p:cNvSpPr>
          <p:nvPr>
            <p:ph idx="1"/>
          </p:nvPr>
        </p:nvSpPr>
        <p:spPr>
          <a:xfrm>
            <a:off x="533400" y="2300407"/>
            <a:ext cx="8153400" cy="3825756"/>
          </a:xfrm>
        </p:spPr>
        <p:txBody>
          <a:bodyPr/>
          <a:lstStyle/>
          <a:p>
            <a:endParaRPr lang="en-US" dirty="0"/>
          </a:p>
        </p:txBody>
      </p:sp>
      <p:pic>
        <p:nvPicPr>
          <p:cNvPr id="7" name="Picture 6">
            <a:extLst>
              <a:ext uri="{FF2B5EF4-FFF2-40B4-BE49-F238E27FC236}">
                <a16:creationId xmlns:a16="http://schemas.microsoft.com/office/drawing/2014/main" id="{FEFBBD2A-FE85-EC4F-96FB-D2D631B1790B}"/>
              </a:ext>
            </a:extLst>
          </p:cNvPr>
          <p:cNvPicPr>
            <a:picLocks noChangeAspect="1"/>
          </p:cNvPicPr>
          <p:nvPr/>
        </p:nvPicPr>
        <p:blipFill>
          <a:blip r:embed="rId3"/>
          <a:stretch>
            <a:fillRect/>
          </a:stretch>
        </p:blipFill>
        <p:spPr>
          <a:xfrm>
            <a:off x="0" y="2300407"/>
            <a:ext cx="9144000" cy="47363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23</a:t>
            </a:fld>
            <a:endParaRPr lang="en-US" dirty="0"/>
          </a:p>
        </p:txBody>
      </p:sp>
      <p:sp>
        <p:nvSpPr>
          <p:cNvPr id="7" name="TextBox 6"/>
          <p:cNvSpPr txBox="1"/>
          <p:nvPr/>
        </p:nvSpPr>
        <p:spPr>
          <a:xfrm>
            <a:off x="762000" y="1143000"/>
            <a:ext cx="8153400" cy="523220"/>
          </a:xfrm>
          <a:prstGeom prst="rect">
            <a:avLst/>
          </a:prstGeom>
          <a:noFill/>
        </p:spPr>
        <p:txBody>
          <a:bodyPr wrap="square" rtlCol="0">
            <a:spAutoFit/>
          </a:bodyPr>
          <a:lstStyle/>
          <a:p>
            <a:r>
              <a:rPr lang="en-US" sz="1400" dirty="0"/>
              <a:t>This page offers a summary of your registration. Please review and ensure everything is correct. You can also register a sibling at this point, by selecting register another participant, or select next. </a:t>
            </a:r>
          </a:p>
        </p:txBody>
      </p:sp>
      <p:sp>
        <p:nvSpPr>
          <p:cNvPr id="6" name="Content Placeholder 5">
            <a:extLst>
              <a:ext uri="{FF2B5EF4-FFF2-40B4-BE49-F238E27FC236}">
                <a16:creationId xmlns:a16="http://schemas.microsoft.com/office/drawing/2014/main" id="{24826E6A-E58C-384E-876B-A7C45C326392}"/>
              </a:ext>
            </a:extLst>
          </p:cNvPr>
          <p:cNvSpPr>
            <a:spLocks noGrp="1"/>
          </p:cNvSpPr>
          <p:nvPr>
            <p:ph idx="1"/>
          </p:nvPr>
        </p:nvSpPr>
        <p:spPr>
          <a:xfrm>
            <a:off x="457200" y="1956594"/>
            <a:ext cx="8153400" cy="4169569"/>
          </a:xfrm>
        </p:spPr>
        <p:txBody>
          <a:bodyPr/>
          <a:lstStyle/>
          <a:p>
            <a:endParaRPr lang="en-US" dirty="0"/>
          </a:p>
        </p:txBody>
      </p:sp>
      <p:pic>
        <p:nvPicPr>
          <p:cNvPr id="8" name="Picture 7">
            <a:extLst>
              <a:ext uri="{FF2B5EF4-FFF2-40B4-BE49-F238E27FC236}">
                <a16:creationId xmlns:a16="http://schemas.microsoft.com/office/drawing/2014/main" id="{B6471ED3-5E65-6945-B067-C72656555409}"/>
              </a:ext>
            </a:extLst>
          </p:cNvPr>
          <p:cNvPicPr>
            <a:picLocks noChangeAspect="1"/>
          </p:cNvPicPr>
          <p:nvPr/>
        </p:nvPicPr>
        <p:blipFill>
          <a:blip r:embed="rId2"/>
          <a:stretch>
            <a:fillRect/>
          </a:stretch>
        </p:blipFill>
        <p:spPr>
          <a:xfrm>
            <a:off x="0" y="1956594"/>
            <a:ext cx="9144000" cy="476488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24</a:t>
            </a:fld>
            <a:endParaRPr lang="en-US" dirty="0"/>
          </a:p>
        </p:txBody>
      </p:sp>
      <p:sp>
        <p:nvSpPr>
          <p:cNvPr id="7" name="Rectangle 6"/>
          <p:cNvSpPr/>
          <p:nvPr/>
        </p:nvSpPr>
        <p:spPr>
          <a:xfrm>
            <a:off x="2514600" y="2438400"/>
            <a:ext cx="2819400" cy="3810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3657600" y="6096000"/>
            <a:ext cx="2057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95EF62-F1FF-424E-B50E-54C7CC8D3C44}"/>
              </a:ext>
            </a:extLst>
          </p:cNvPr>
          <p:cNvPicPr>
            <a:picLocks noChangeAspect="1"/>
          </p:cNvPicPr>
          <p:nvPr/>
        </p:nvPicPr>
        <p:blipFill>
          <a:blip r:embed="rId2"/>
          <a:stretch>
            <a:fillRect/>
          </a:stretch>
        </p:blipFill>
        <p:spPr>
          <a:xfrm>
            <a:off x="0" y="1744214"/>
            <a:ext cx="9144000" cy="4764881"/>
          </a:xfrm>
          <a:prstGeom prst="rect">
            <a:avLst/>
          </a:prstGeom>
        </p:spPr>
      </p:pic>
      <p:sp>
        <p:nvSpPr>
          <p:cNvPr id="3" name="TextBox 2"/>
          <p:cNvSpPr txBox="1"/>
          <p:nvPr/>
        </p:nvSpPr>
        <p:spPr>
          <a:xfrm>
            <a:off x="1447800" y="1143000"/>
            <a:ext cx="6248400" cy="369332"/>
          </a:xfrm>
          <a:prstGeom prst="rect">
            <a:avLst/>
          </a:prstGeom>
          <a:noFill/>
        </p:spPr>
        <p:txBody>
          <a:bodyPr wrap="square" rtlCol="0">
            <a:spAutoFit/>
          </a:bodyPr>
          <a:lstStyle/>
          <a:p>
            <a:r>
              <a:rPr lang="en-US" dirty="0"/>
              <a:t>Please Review the Terms and Conditions, and sign off. Click NEXT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8" name="Slide Number Placeholder 7"/>
          <p:cNvSpPr>
            <a:spLocks noGrp="1"/>
          </p:cNvSpPr>
          <p:nvPr>
            <p:ph type="sldNum" sz="quarter" idx="12"/>
          </p:nvPr>
        </p:nvSpPr>
        <p:spPr/>
        <p:txBody>
          <a:bodyPr/>
          <a:lstStyle/>
          <a:p>
            <a:fld id="{B5FA1EAF-D313-44CC-903B-40E817061924}" type="slidenum">
              <a:rPr lang="en-US" smtClean="0"/>
              <a:pPr/>
              <a:t>25</a:t>
            </a:fld>
            <a:endParaRPr lang="en-US" dirty="0"/>
          </a:p>
        </p:txBody>
      </p:sp>
      <p:pic>
        <p:nvPicPr>
          <p:cNvPr id="7"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11" name="Rectangle 10"/>
          <p:cNvSpPr/>
          <p:nvPr/>
        </p:nvSpPr>
        <p:spPr>
          <a:xfrm>
            <a:off x="1143000" y="35814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76400" y="3657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943600" y="3581400"/>
            <a:ext cx="1600200" cy="7620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676400" y="2819400"/>
            <a:ext cx="990600" cy="762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EF530B5-5918-8E4A-BA5F-775D681A1E7A}"/>
              </a:ext>
            </a:extLst>
          </p:cNvPr>
          <p:cNvSpPr>
            <a:spLocks noGrp="1"/>
          </p:cNvSpPr>
          <p:nvPr>
            <p:ph idx="1"/>
          </p:nvPr>
        </p:nvSpPr>
        <p:spPr>
          <a:xfrm>
            <a:off x="457200" y="1774031"/>
            <a:ext cx="8229600" cy="4352132"/>
          </a:xfrm>
        </p:spPr>
        <p:txBody>
          <a:bodyPr/>
          <a:lstStyle/>
          <a:p>
            <a:endParaRPr lang="en-US" dirty="0"/>
          </a:p>
        </p:txBody>
      </p:sp>
      <p:pic>
        <p:nvPicPr>
          <p:cNvPr id="5" name="Picture 4">
            <a:extLst>
              <a:ext uri="{FF2B5EF4-FFF2-40B4-BE49-F238E27FC236}">
                <a16:creationId xmlns:a16="http://schemas.microsoft.com/office/drawing/2014/main" id="{3D379B5B-D827-2649-BB54-1AD8DB3360BA}"/>
              </a:ext>
            </a:extLst>
          </p:cNvPr>
          <p:cNvPicPr>
            <a:picLocks noChangeAspect="1"/>
          </p:cNvPicPr>
          <p:nvPr/>
        </p:nvPicPr>
        <p:blipFill>
          <a:blip r:embed="rId3"/>
          <a:stretch>
            <a:fillRect/>
          </a:stretch>
        </p:blipFill>
        <p:spPr>
          <a:xfrm>
            <a:off x="38100" y="1774031"/>
            <a:ext cx="9144000" cy="4764881"/>
          </a:xfrm>
          <a:prstGeom prst="rect">
            <a:avLst/>
          </a:prstGeom>
        </p:spPr>
      </p:pic>
      <p:sp>
        <p:nvSpPr>
          <p:cNvPr id="3" name="TextBox 2"/>
          <p:cNvSpPr txBox="1"/>
          <p:nvPr/>
        </p:nvSpPr>
        <p:spPr>
          <a:xfrm>
            <a:off x="1524000" y="1146517"/>
            <a:ext cx="7239000" cy="669414"/>
          </a:xfrm>
          <a:prstGeom prst="rect">
            <a:avLst/>
          </a:prstGeom>
          <a:noFill/>
        </p:spPr>
        <p:txBody>
          <a:bodyPr wrap="square" rtlCol="0">
            <a:spAutoFit/>
          </a:bodyPr>
          <a:lstStyle/>
          <a:p>
            <a:r>
              <a:rPr lang="en-US" sz="1250" dirty="0"/>
              <a:t>To pay online through credit card, select Credit Card. To pay through post dated </a:t>
            </a:r>
            <a:r>
              <a:rPr lang="en-US" sz="1250" dirty="0" err="1"/>
              <a:t>Cheques</a:t>
            </a:r>
            <a:r>
              <a:rPr lang="en-US" sz="1250" dirty="0"/>
              <a:t>, please select </a:t>
            </a:r>
            <a:r>
              <a:rPr lang="en-US" sz="1250" dirty="0" err="1"/>
              <a:t>Cheque</a:t>
            </a:r>
            <a:r>
              <a:rPr lang="en-US" sz="1250" dirty="0"/>
              <a:t>. Click Next. </a:t>
            </a:r>
            <a:r>
              <a:rPr lang="en-US" sz="1250" dirty="0" err="1"/>
              <a:t>Cheques</a:t>
            </a:r>
            <a:r>
              <a:rPr lang="en-US" sz="1250" dirty="0"/>
              <a:t> must be received immediately at the GTHL Office. </a:t>
            </a:r>
          </a:p>
          <a:p>
            <a:r>
              <a:rPr lang="en-US" sz="1250" dirty="0"/>
              <a:t>57 Carl Hall Rd, Toronto, ON M3K 2E2. In MEMO of </a:t>
            </a:r>
            <a:r>
              <a:rPr lang="en-US" sz="1250" dirty="0" err="1"/>
              <a:t>cheques</a:t>
            </a:r>
            <a:r>
              <a:rPr lang="en-US" sz="1250" dirty="0"/>
              <a:t>, please include Player Name and HCR #.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5" name="Slide Number Placeholder 4"/>
          <p:cNvSpPr>
            <a:spLocks noGrp="1"/>
          </p:cNvSpPr>
          <p:nvPr>
            <p:ph type="sldNum" sz="quarter" idx="12"/>
          </p:nvPr>
        </p:nvSpPr>
        <p:spPr/>
        <p:txBody>
          <a:bodyPr/>
          <a:lstStyle/>
          <a:p>
            <a:fld id="{B5FA1EAF-D313-44CC-903B-40E817061924}" type="slidenum">
              <a:rPr lang="en-US" smtClean="0"/>
              <a:pPr/>
              <a:t>26</a:t>
            </a:fld>
            <a:endParaRPr lang="en-US" dirty="0"/>
          </a:p>
        </p:txBody>
      </p:sp>
      <p:sp>
        <p:nvSpPr>
          <p:cNvPr id="6" name="TextBox 5"/>
          <p:cNvSpPr txBox="1"/>
          <p:nvPr/>
        </p:nvSpPr>
        <p:spPr>
          <a:xfrm>
            <a:off x="838200" y="1295400"/>
            <a:ext cx="7467600" cy="307777"/>
          </a:xfrm>
          <a:prstGeom prst="rect">
            <a:avLst/>
          </a:prstGeom>
          <a:noFill/>
        </p:spPr>
        <p:txBody>
          <a:bodyPr wrap="square" rtlCol="0">
            <a:spAutoFit/>
          </a:bodyPr>
          <a:lstStyle/>
          <a:p>
            <a:pPr algn="ctr"/>
            <a:r>
              <a:rPr lang="en-US" sz="1400" dirty="0"/>
              <a:t>If Credit Card payment is selected, complete the payment page and click Pay</a:t>
            </a:r>
            <a:r>
              <a:rPr lang="en-US" sz="1200" dirty="0"/>
              <a:t>. </a:t>
            </a:r>
          </a:p>
        </p:txBody>
      </p:sp>
      <p:pic>
        <p:nvPicPr>
          <p:cNvPr id="8"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7" name="Rectangle 6"/>
          <p:cNvSpPr/>
          <p:nvPr/>
        </p:nvSpPr>
        <p:spPr>
          <a:xfrm>
            <a:off x="381000" y="2057400"/>
            <a:ext cx="10668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3F9124D-943E-C041-BB31-BE5D56621C0C}"/>
              </a:ext>
            </a:extLst>
          </p:cNvPr>
          <p:cNvPicPr>
            <a:picLocks noChangeAspect="1"/>
          </p:cNvPicPr>
          <p:nvPr/>
        </p:nvPicPr>
        <p:blipFill>
          <a:blip r:embed="rId4"/>
          <a:stretch>
            <a:fillRect/>
          </a:stretch>
        </p:blipFill>
        <p:spPr>
          <a:xfrm>
            <a:off x="0" y="1786882"/>
            <a:ext cx="9144000" cy="46863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5" name="Slide Number Placeholder 4"/>
          <p:cNvSpPr>
            <a:spLocks noGrp="1"/>
          </p:cNvSpPr>
          <p:nvPr>
            <p:ph type="sldNum" sz="quarter" idx="12"/>
          </p:nvPr>
        </p:nvSpPr>
        <p:spPr/>
        <p:txBody>
          <a:bodyPr/>
          <a:lstStyle/>
          <a:p>
            <a:fld id="{B5FA1EAF-D313-44CC-903B-40E817061924}" type="slidenum">
              <a:rPr lang="en-US" smtClean="0"/>
              <a:pPr/>
              <a:t>27</a:t>
            </a:fld>
            <a:endParaRPr lang="en-US" dirty="0"/>
          </a:p>
        </p:txBody>
      </p:sp>
      <p:sp>
        <p:nvSpPr>
          <p:cNvPr id="6" name="TextBox 5"/>
          <p:cNvSpPr txBox="1"/>
          <p:nvPr/>
        </p:nvSpPr>
        <p:spPr>
          <a:xfrm>
            <a:off x="1143000" y="1219200"/>
            <a:ext cx="7086600" cy="461665"/>
          </a:xfrm>
          <a:prstGeom prst="rect">
            <a:avLst/>
          </a:prstGeom>
          <a:noFill/>
        </p:spPr>
        <p:txBody>
          <a:bodyPr wrap="square" rtlCol="0">
            <a:spAutoFit/>
          </a:bodyPr>
          <a:lstStyle/>
          <a:p>
            <a:r>
              <a:rPr lang="en-US" sz="1200" dirty="0"/>
              <a:t>Whether you select Credit Card payment or </a:t>
            </a:r>
            <a:r>
              <a:rPr lang="en-US" sz="1200" dirty="0" err="1"/>
              <a:t>Cheque</a:t>
            </a:r>
            <a:r>
              <a:rPr lang="en-US" sz="1200" dirty="0"/>
              <a:t>, the system will generate and email an Invoice as shown below. Keep this for your records. </a:t>
            </a:r>
          </a:p>
        </p:txBody>
      </p:sp>
      <p:pic>
        <p:nvPicPr>
          <p:cNvPr id="8"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pic>
        <p:nvPicPr>
          <p:cNvPr id="13" name="Picture 12" descr="Graphical user interface, application&#10;&#10;Description automatically generated">
            <a:extLst>
              <a:ext uri="{FF2B5EF4-FFF2-40B4-BE49-F238E27FC236}">
                <a16:creationId xmlns:a16="http://schemas.microsoft.com/office/drawing/2014/main" id="{6937889E-79A7-8B4B-BB44-53E9828A18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2298" y="1541600"/>
            <a:ext cx="2828003" cy="50675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p:spPr>
        <p:txBody>
          <a:bodyPr/>
          <a:lstStyle/>
          <a:p>
            <a:r>
              <a:rPr lang="en-US" dirty="0"/>
              <a:t>Section 4</a:t>
            </a:r>
          </a:p>
        </p:txBody>
      </p:sp>
      <p:sp>
        <p:nvSpPr>
          <p:cNvPr id="3" name="Subtitle 2"/>
          <p:cNvSpPr>
            <a:spLocks noGrp="1"/>
          </p:cNvSpPr>
          <p:nvPr>
            <p:ph type="subTitle" idx="1"/>
          </p:nvPr>
        </p:nvSpPr>
        <p:spPr/>
        <p:txBody>
          <a:bodyPr/>
          <a:lstStyle/>
          <a:p>
            <a:r>
              <a:rPr lang="en-US" dirty="0"/>
              <a:t>Frequently Asked Questions (FAQ)</a:t>
            </a:r>
          </a:p>
        </p:txBody>
      </p:sp>
      <p:sp>
        <p:nvSpPr>
          <p:cNvPr id="4" name="Slide Number Placeholder 3"/>
          <p:cNvSpPr>
            <a:spLocks noGrp="1"/>
          </p:cNvSpPr>
          <p:nvPr>
            <p:ph type="sldNum" sz="quarter" idx="12"/>
          </p:nvPr>
        </p:nvSpPr>
        <p:spPr/>
        <p:txBody>
          <a:bodyPr/>
          <a:lstStyle/>
          <a:p>
            <a:fld id="{B5FA1EAF-D313-44CC-903B-40E817061924}" type="slidenum">
              <a:rPr lang="en-US" smtClean="0"/>
              <a:pPr/>
              <a:t>28</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3276600" y="533400"/>
            <a:ext cx="2057400" cy="179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152400"/>
            <a:ext cx="8229600" cy="1143000"/>
          </a:xfrm>
        </p:spPr>
        <p:txBody>
          <a:bodyPr/>
          <a:lstStyle/>
          <a:p>
            <a:r>
              <a:rPr lang="en-US" dirty="0"/>
              <a:t>FAQs</a:t>
            </a:r>
          </a:p>
        </p:txBody>
      </p:sp>
      <p:sp>
        <p:nvSpPr>
          <p:cNvPr id="10247" name="Rectangle 7"/>
          <p:cNvSpPr>
            <a:spLocks noGrp="1" noChangeArrowheads="1"/>
          </p:cNvSpPr>
          <p:nvPr>
            <p:ph idx="1"/>
          </p:nvPr>
        </p:nvSpPr>
        <p:spPr>
          <a:xfrm>
            <a:off x="457200" y="1371600"/>
            <a:ext cx="7994848" cy="5105400"/>
          </a:xfrm>
        </p:spPr>
        <p:txBody>
          <a:bodyPr>
            <a:noAutofit/>
          </a:bodyPr>
          <a:lstStyle/>
          <a:p>
            <a:pPr marL="0" indent="0">
              <a:buNone/>
            </a:pPr>
            <a:r>
              <a:rPr lang="en-US" sz="1400" b="1" dirty="0"/>
              <a:t>1)  How are the players on the games marked if they are ineligible? </a:t>
            </a:r>
          </a:p>
          <a:p>
            <a:pPr marL="688975" indent="-688975">
              <a:buNone/>
            </a:pPr>
            <a:r>
              <a:rPr lang="en-US" sz="1400" dirty="0"/>
              <a:t>	</a:t>
            </a:r>
          </a:p>
          <a:p>
            <a:pPr marL="688975" indent="-688975">
              <a:buNone/>
            </a:pPr>
            <a:r>
              <a:rPr lang="en-US" sz="1400" b="1" dirty="0"/>
              <a:t>Answer</a:t>
            </a:r>
            <a:r>
              <a:rPr lang="en-US" sz="1400" dirty="0"/>
              <a:t> – They would not appear on the official roster on the electronic game sheet as their registration status would be ineligible. If they are ineligible from prior to season start they will not be registered nor approved to the roster until fees are resolved and they become eligible. </a:t>
            </a:r>
          </a:p>
          <a:p>
            <a:pPr marL="0" indent="0">
              <a:buNone/>
            </a:pPr>
            <a:endParaRPr lang="en-US" sz="1400" dirty="0"/>
          </a:p>
          <a:p>
            <a:pPr marL="0" indent="0">
              <a:buNone/>
            </a:pPr>
            <a:r>
              <a:rPr lang="en-US" sz="1400" b="1" dirty="0"/>
              <a:t>2)  When a player registers late (for example, in December) is the player allowed to play immediately and/or is there a grace period to clear the payment process?</a:t>
            </a:r>
          </a:p>
          <a:p>
            <a:pPr marL="0" indent="0">
              <a:buNone/>
            </a:pPr>
            <a:endParaRPr lang="en-US" sz="1400" b="1" dirty="0"/>
          </a:p>
          <a:p>
            <a:pPr marL="688975" indent="-688975">
              <a:buNone/>
            </a:pPr>
            <a:r>
              <a:rPr lang="en-US" sz="1400" b="1" dirty="0"/>
              <a:t>Answer</a:t>
            </a:r>
            <a:r>
              <a:rPr lang="en-US" sz="1400" dirty="0"/>
              <a:t> – No, the player will be ineligible until the player registration fee (PRF) is paid and they are approved to a roster. Registrations after season-start are eligible for a pro-rated PRF. Please contact the GTHL office for this.</a:t>
            </a:r>
          </a:p>
          <a:p>
            <a:pPr marL="0" indent="0">
              <a:buNone/>
            </a:pPr>
            <a:endParaRPr lang="en-US" sz="1400" dirty="0"/>
          </a:p>
          <a:p>
            <a:pPr>
              <a:buAutoNum type="arabicParenR" startAt="3"/>
            </a:pPr>
            <a:r>
              <a:rPr lang="en-US" sz="1400" b="1" dirty="0"/>
              <a:t>Will the Hockey Canada online registration system accept both Credit and Debit cards?</a:t>
            </a:r>
          </a:p>
          <a:p>
            <a:pPr>
              <a:buAutoNum type="arabicParenR" startAt="3"/>
            </a:pPr>
            <a:endParaRPr lang="en-US" sz="1400" b="1" dirty="0"/>
          </a:p>
          <a:p>
            <a:pPr marL="688975" indent="-688975">
              <a:buNone/>
            </a:pPr>
            <a:r>
              <a:rPr lang="en-US" sz="1400" b="1" dirty="0"/>
              <a:t>Answer</a:t>
            </a:r>
            <a:r>
              <a:rPr lang="en-US" sz="1400" dirty="0"/>
              <a:t> – It will only accept Visa, Visa Debit and MasterCard. The League Office will accept post dated Cheques.</a:t>
            </a:r>
            <a:endParaRPr lang="en-US" sz="1400" strike="sngStrike" dirty="0"/>
          </a:p>
          <a:p>
            <a:pPr marL="60325" indent="0">
              <a:buNone/>
            </a:pPr>
            <a:endParaRPr lang="en-US" sz="1400"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29</a:t>
            </a:fld>
            <a:endParaRPr lang="en-US" dirty="0"/>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1524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20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fade">
                                      <p:cBhvr>
                                        <p:cTn id="12" dur="2000"/>
                                        <p:tgtEl>
                                          <p:spTgt spid="10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fade">
                                      <p:cBhvr>
                                        <p:cTn id="17" dur="2000"/>
                                        <p:tgtEl>
                                          <p:spTgt spid="102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7">
                                            <p:txEl>
                                              <p:pRg st="4" end="4"/>
                                            </p:txEl>
                                          </p:spTgt>
                                        </p:tgtEl>
                                        <p:attrNameLst>
                                          <p:attrName>style.visibility</p:attrName>
                                        </p:attrNameLst>
                                      </p:cBhvr>
                                      <p:to>
                                        <p:strVal val="visible"/>
                                      </p:to>
                                    </p:set>
                                    <p:animEffect transition="in" filter="fade">
                                      <p:cBhvr>
                                        <p:cTn id="22" dur="2000"/>
                                        <p:tgtEl>
                                          <p:spTgt spid="102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7">
                                            <p:txEl>
                                              <p:pRg st="6" end="6"/>
                                            </p:txEl>
                                          </p:spTgt>
                                        </p:tgtEl>
                                        <p:attrNameLst>
                                          <p:attrName>style.visibility</p:attrName>
                                        </p:attrNameLst>
                                      </p:cBhvr>
                                      <p:to>
                                        <p:strVal val="visible"/>
                                      </p:to>
                                    </p:set>
                                    <p:animEffect transition="in" filter="fade">
                                      <p:cBhvr>
                                        <p:cTn id="27" dur="2000"/>
                                        <p:tgtEl>
                                          <p:spTgt spid="102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7">
                                            <p:txEl>
                                              <p:pRg st="8" end="8"/>
                                            </p:txEl>
                                          </p:spTgt>
                                        </p:tgtEl>
                                        <p:attrNameLst>
                                          <p:attrName>style.visibility</p:attrName>
                                        </p:attrNameLst>
                                      </p:cBhvr>
                                      <p:to>
                                        <p:strVal val="visible"/>
                                      </p:to>
                                    </p:set>
                                    <p:animEffect transition="in" filter="fade">
                                      <p:cBhvr>
                                        <p:cTn id="32" dur="2000"/>
                                        <p:tgtEl>
                                          <p:spTgt spid="1024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7">
                                            <p:txEl>
                                              <p:pRg st="10" end="10"/>
                                            </p:txEl>
                                          </p:spTgt>
                                        </p:tgtEl>
                                        <p:attrNameLst>
                                          <p:attrName>style.visibility</p:attrName>
                                        </p:attrNameLst>
                                      </p:cBhvr>
                                      <p:to>
                                        <p:strVal val="visible"/>
                                      </p:to>
                                    </p:set>
                                    <p:animEffect transition="in" filter="fade">
                                      <p:cBhvr>
                                        <p:cTn id="37" dur="2000"/>
                                        <p:tgtEl>
                                          <p:spTgt spid="102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itchFamily="34" charset="0"/>
                <a:cs typeface="Arial" pitchFamily="34" charset="0"/>
              </a:rPr>
              <a:t>Section 1</a:t>
            </a:r>
          </a:p>
        </p:txBody>
      </p:sp>
      <p:sp>
        <p:nvSpPr>
          <p:cNvPr id="3" name="Subtitle 2"/>
          <p:cNvSpPr>
            <a:spLocks noGrp="1"/>
          </p:cNvSpPr>
          <p:nvPr>
            <p:ph type="subTitle" idx="1"/>
          </p:nvPr>
        </p:nvSpPr>
        <p:spPr/>
        <p:txBody>
          <a:bodyPr/>
          <a:lstStyle/>
          <a:p>
            <a:r>
              <a:rPr lang="en-US" dirty="0">
                <a:latin typeface="Arial" pitchFamily="34" charset="0"/>
                <a:cs typeface="Arial" pitchFamily="34" charset="0"/>
              </a:rPr>
              <a:t>Player Registration Fee</a:t>
            </a: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FA1EAF-D313-44CC-903B-40E817061924}" type="slidenum">
              <a:rPr lang="en-US" smtClean="0"/>
              <a:pPr/>
              <a:t>3</a:t>
            </a:fld>
            <a:endParaRPr lang="en-US" dirty="0"/>
          </a:p>
        </p:txBody>
      </p:sp>
      <p:pic>
        <p:nvPicPr>
          <p:cNvPr id="6" name="Picture 1034" descr="X:\2006-07\Logos\GTHL_Logo.jpg"/>
          <p:cNvPicPr>
            <a:picLocks noChangeAspect="1" noChangeArrowheads="1"/>
          </p:cNvPicPr>
          <p:nvPr/>
        </p:nvPicPr>
        <p:blipFill>
          <a:blip r:embed="rId2" cstate="print"/>
          <a:srcRect/>
          <a:stretch>
            <a:fillRect/>
          </a:stretch>
        </p:blipFill>
        <p:spPr bwMode="auto">
          <a:xfrm>
            <a:off x="3276600" y="533400"/>
            <a:ext cx="2057400" cy="179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152400"/>
            <a:ext cx="8229600" cy="1143000"/>
          </a:xfrm>
        </p:spPr>
        <p:txBody>
          <a:bodyPr/>
          <a:lstStyle/>
          <a:p>
            <a:r>
              <a:rPr lang="en-US" dirty="0"/>
              <a:t>FAQs</a:t>
            </a:r>
          </a:p>
        </p:txBody>
      </p:sp>
      <p:sp>
        <p:nvSpPr>
          <p:cNvPr id="10247" name="Rectangle 7"/>
          <p:cNvSpPr>
            <a:spLocks noGrp="1" noChangeArrowheads="1"/>
          </p:cNvSpPr>
          <p:nvPr>
            <p:ph idx="1"/>
          </p:nvPr>
        </p:nvSpPr>
        <p:spPr>
          <a:xfrm>
            <a:off x="457200" y="1371600"/>
            <a:ext cx="7994848" cy="5105400"/>
          </a:xfrm>
        </p:spPr>
        <p:txBody>
          <a:bodyPr>
            <a:noAutofit/>
          </a:bodyPr>
          <a:lstStyle/>
          <a:p>
            <a:pPr marL="60325" indent="0">
              <a:buNone/>
            </a:pPr>
            <a:endParaRPr lang="en-US" sz="1400" strike="sngStrike" dirty="0"/>
          </a:p>
          <a:p>
            <a:pPr>
              <a:buAutoNum type="arabicParenR" startAt="4"/>
            </a:pPr>
            <a:r>
              <a:rPr lang="en-US" sz="1400" b="1" dirty="0"/>
              <a:t>Can I pay by </a:t>
            </a:r>
            <a:r>
              <a:rPr lang="en-US" sz="1400" b="1" dirty="0" err="1"/>
              <a:t>cheque</a:t>
            </a:r>
            <a:r>
              <a:rPr lang="en-US" sz="1400" b="1" dirty="0"/>
              <a:t> and how? </a:t>
            </a:r>
          </a:p>
          <a:p>
            <a:pPr marL="0" indent="0">
              <a:buNone/>
            </a:pPr>
            <a:endParaRPr lang="en-US" sz="1400" b="1" dirty="0"/>
          </a:p>
          <a:p>
            <a:pPr marL="688975" indent="-688975">
              <a:buNone/>
            </a:pPr>
            <a:r>
              <a:rPr lang="en-US" sz="1400" b="1" dirty="0"/>
              <a:t>Answer </a:t>
            </a:r>
            <a:r>
              <a:rPr lang="en-US" sz="1400" dirty="0"/>
              <a:t>– The online registration will allow you to “check-out” by </a:t>
            </a:r>
            <a:r>
              <a:rPr lang="en-US" sz="1400" dirty="0" err="1"/>
              <a:t>cheque</a:t>
            </a:r>
            <a:r>
              <a:rPr lang="en-US" sz="1400" dirty="0"/>
              <a:t>. The </a:t>
            </a:r>
            <a:r>
              <a:rPr lang="en-US" sz="1400" dirty="0" err="1"/>
              <a:t>cheque</a:t>
            </a:r>
            <a:r>
              <a:rPr lang="en-US" sz="1400" dirty="0"/>
              <a:t>(s) must be forwarded along with the order receipt to the GTHL office immediately. Cheques should contain; payable to Greater Toronto Hockey League, correct deposit dates, and order number/player name in memo section. Inquiries about cheque payments should be forwarded to dmurray@gthlcanada.com.</a:t>
            </a:r>
            <a:endParaRPr lang="en-US" sz="1400" strike="sngStrike" dirty="0"/>
          </a:p>
          <a:p>
            <a:pPr marL="0" indent="0">
              <a:buNone/>
            </a:pPr>
            <a:endParaRPr lang="en-US" sz="1400" dirty="0"/>
          </a:p>
          <a:p>
            <a:pPr marL="0" indent="0">
              <a:buNone/>
            </a:pPr>
            <a:r>
              <a:rPr lang="en-US" sz="1400" dirty="0"/>
              <a:t>Cheques should be sent to or dropped off at the Greater Toronto Hockey League office:</a:t>
            </a:r>
          </a:p>
          <a:p>
            <a:pPr marL="60325" indent="0" algn="ctr">
              <a:buNone/>
            </a:pPr>
            <a:endParaRPr lang="en-US" sz="1400" b="1" dirty="0"/>
          </a:p>
          <a:p>
            <a:pPr marL="60325" indent="0" algn="ctr">
              <a:buNone/>
            </a:pPr>
            <a:r>
              <a:rPr lang="en-US" sz="1400" b="1" dirty="0"/>
              <a:t>Greater Toronto Hockey League</a:t>
            </a:r>
          </a:p>
          <a:p>
            <a:pPr marL="60325" indent="0" algn="ctr">
              <a:buNone/>
            </a:pPr>
            <a:r>
              <a:rPr lang="en-US" sz="1400" b="1" dirty="0"/>
              <a:t>57 Carl Hall Rd.</a:t>
            </a:r>
          </a:p>
          <a:p>
            <a:pPr marL="60325" indent="0" algn="ctr">
              <a:buNone/>
            </a:pPr>
            <a:r>
              <a:rPr lang="en-US" sz="1400" b="1" dirty="0"/>
              <a:t>Toronto, Ontario</a:t>
            </a:r>
          </a:p>
          <a:p>
            <a:pPr marL="60325" indent="0" algn="ctr">
              <a:buNone/>
            </a:pPr>
            <a:r>
              <a:rPr lang="en-US" sz="1400" b="1" dirty="0"/>
              <a:t>M3K 2B6</a:t>
            </a:r>
          </a:p>
        </p:txBody>
      </p:sp>
      <p:sp>
        <p:nvSpPr>
          <p:cNvPr id="6" name="Slide Number Placeholder 5"/>
          <p:cNvSpPr>
            <a:spLocks noGrp="1"/>
          </p:cNvSpPr>
          <p:nvPr>
            <p:ph type="sldNum" sz="quarter" idx="12"/>
          </p:nvPr>
        </p:nvSpPr>
        <p:spPr/>
        <p:txBody>
          <a:bodyPr/>
          <a:lstStyle/>
          <a:p>
            <a:fld id="{B5FA1EAF-D313-44CC-903B-40E817061924}" type="slidenum">
              <a:rPr lang="en-US" smtClean="0"/>
              <a:pPr/>
              <a:t>30</a:t>
            </a:fld>
            <a:endParaRPr lang="en-US" dirty="0"/>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1524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xEl>
                                              <p:pRg st="1" end="1"/>
                                            </p:txEl>
                                          </p:spTgt>
                                        </p:tgtEl>
                                        <p:attrNameLst>
                                          <p:attrName>style.visibility</p:attrName>
                                        </p:attrNameLst>
                                      </p:cBhvr>
                                      <p:to>
                                        <p:strVal val="visible"/>
                                      </p:to>
                                    </p:set>
                                    <p:animEffect transition="in" filter="fade">
                                      <p:cBhvr>
                                        <p:cTn id="7" dur="2000"/>
                                        <p:tgtEl>
                                          <p:spTgt spid="102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xEl>
                                              <p:pRg st="3" end="3"/>
                                            </p:txEl>
                                          </p:spTgt>
                                        </p:tgtEl>
                                        <p:attrNameLst>
                                          <p:attrName>style.visibility</p:attrName>
                                        </p:attrNameLst>
                                      </p:cBhvr>
                                      <p:to>
                                        <p:strVal val="visible"/>
                                      </p:to>
                                    </p:set>
                                    <p:animEffect transition="in" filter="fade">
                                      <p:cBhvr>
                                        <p:cTn id="12" dur="2000"/>
                                        <p:tgtEl>
                                          <p:spTgt spid="102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7">
                                            <p:txEl>
                                              <p:pRg st="5" end="5"/>
                                            </p:txEl>
                                          </p:spTgt>
                                        </p:tgtEl>
                                        <p:attrNameLst>
                                          <p:attrName>style.visibility</p:attrName>
                                        </p:attrNameLst>
                                      </p:cBhvr>
                                      <p:to>
                                        <p:strVal val="visible"/>
                                      </p:to>
                                    </p:set>
                                    <p:animEffect transition="in" filter="fade">
                                      <p:cBhvr>
                                        <p:cTn id="17" dur="2000"/>
                                        <p:tgtEl>
                                          <p:spTgt spid="1024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7">
                                            <p:txEl>
                                              <p:pRg st="7" end="7"/>
                                            </p:txEl>
                                          </p:spTgt>
                                        </p:tgtEl>
                                        <p:attrNameLst>
                                          <p:attrName>style.visibility</p:attrName>
                                        </p:attrNameLst>
                                      </p:cBhvr>
                                      <p:to>
                                        <p:strVal val="visible"/>
                                      </p:to>
                                    </p:set>
                                    <p:animEffect transition="in" filter="fade">
                                      <p:cBhvr>
                                        <p:cTn id="22" dur="2000"/>
                                        <p:tgtEl>
                                          <p:spTgt spid="1024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7">
                                            <p:txEl>
                                              <p:pRg st="8" end="8"/>
                                            </p:txEl>
                                          </p:spTgt>
                                        </p:tgtEl>
                                        <p:attrNameLst>
                                          <p:attrName>style.visibility</p:attrName>
                                        </p:attrNameLst>
                                      </p:cBhvr>
                                      <p:to>
                                        <p:strVal val="visible"/>
                                      </p:to>
                                    </p:set>
                                    <p:animEffect transition="in" filter="fade">
                                      <p:cBhvr>
                                        <p:cTn id="27" dur="2000"/>
                                        <p:tgtEl>
                                          <p:spTgt spid="1024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7">
                                            <p:txEl>
                                              <p:pRg st="9" end="9"/>
                                            </p:txEl>
                                          </p:spTgt>
                                        </p:tgtEl>
                                        <p:attrNameLst>
                                          <p:attrName>style.visibility</p:attrName>
                                        </p:attrNameLst>
                                      </p:cBhvr>
                                      <p:to>
                                        <p:strVal val="visible"/>
                                      </p:to>
                                    </p:set>
                                    <p:animEffect transition="in" filter="fade">
                                      <p:cBhvr>
                                        <p:cTn id="32" dur="2000"/>
                                        <p:tgtEl>
                                          <p:spTgt spid="1024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7">
                                            <p:txEl>
                                              <p:pRg st="10" end="10"/>
                                            </p:txEl>
                                          </p:spTgt>
                                        </p:tgtEl>
                                        <p:attrNameLst>
                                          <p:attrName>style.visibility</p:attrName>
                                        </p:attrNameLst>
                                      </p:cBhvr>
                                      <p:to>
                                        <p:strVal val="visible"/>
                                      </p:to>
                                    </p:set>
                                    <p:animEffect transition="in" filter="fade">
                                      <p:cBhvr>
                                        <p:cTn id="37" dur="2000"/>
                                        <p:tgtEl>
                                          <p:spTgt spid="102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152400"/>
            <a:ext cx="8229600" cy="1143000"/>
          </a:xfrm>
        </p:spPr>
        <p:txBody>
          <a:bodyPr/>
          <a:lstStyle/>
          <a:p>
            <a:r>
              <a:rPr lang="en-US" dirty="0"/>
              <a:t>FAQs</a:t>
            </a:r>
          </a:p>
        </p:txBody>
      </p:sp>
      <p:sp>
        <p:nvSpPr>
          <p:cNvPr id="10247" name="Rectangle 7"/>
          <p:cNvSpPr>
            <a:spLocks noGrp="1" noChangeArrowheads="1"/>
          </p:cNvSpPr>
          <p:nvPr>
            <p:ph idx="1"/>
          </p:nvPr>
        </p:nvSpPr>
        <p:spPr>
          <a:xfrm>
            <a:off x="457200" y="1371600"/>
            <a:ext cx="7994848" cy="5105400"/>
          </a:xfrm>
        </p:spPr>
        <p:txBody>
          <a:bodyPr>
            <a:noAutofit/>
          </a:bodyPr>
          <a:lstStyle/>
          <a:p>
            <a:pPr marL="60325" indent="0">
              <a:buNone/>
            </a:pPr>
            <a:endParaRPr lang="en-US" sz="1400" dirty="0"/>
          </a:p>
          <a:p>
            <a:pPr marL="0" indent="0">
              <a:buNone/>
            </a:pPr>
            <a:r>
              <a:rPr lang="en-US" sz="1400" b="1" dirty="0"/>
              <a:t>5)  How is a player informed that playing privileges have been removed?  Is the Club and Team informed as well?</a:t>
            </a:r>
          </a:p>
          <a:p>
            <a:pPr marL="0" indent="0">
              <a:buNone/>
            </a:pPr>
            <a:endParaRPr lang="en-US" sz="1400" b="1" dirty="0"/>
          </a:p>
          <a:p>
            <a:pPr marL="688975" indent="-688975">
              <a:buNone/>
            </a:pPr>
            <a:r>
              <a:rPr lang="en-US" sz="1400" b="1" dirty="0"/>
              <a:t>Answer</a:t>
            </a:r>
            <a:r>
              <a:rPr lang="en-US" sz="1400" dirty="0"/>
              <a:t> – The League office will notify the parent/guardian directly and also inform the respective Club of any changes to a player’s registration status.</a:t>
            </a:r>
          </a:p>
          <a:p>
            <a:pPr marL="60325" indent="0">
              <a:buNone/>
            </a:pPr>
            <a:endParaRPr lang="en-US" sz="1400" dirty="0"/>
          </a:p>
          <a:p>
            <a:pPr marL="0" indent="0">
              <a:buNone/>
            </a:pPr>
            <a:r>
              <a:rPr lang="en-US" sz="1400" b="1" dirty="0"/>
              <a:t>6)  How do we monitor the player’s games if playing privileges have been removed?</a:t>
            </a:r>
          </a:p>
          <a:p>
            <a:pPr marL="0" indent="0">
              <a:buNone/>
            </a:pPr>
            <a:endParaRPr lang="en-US" sz="1400" b="1" dirty="0"/>
          </a:p>
          <a:p>
            <a:pPr marL="688975" indent="-688975">
              <a:buNone/>
            </a:pPr>
            <a:r>
              <a:rPr lang="en-US" sz="1400" b="1" dirty="0"/>
              <a:t>Answer</a:t>
            </a:r>
            <a:r>
              <a:rPr lang="en-US" sz="1400" dirty="0"/>
              <a:t> – If a player participates while ineligible, League Rules governing participation of an ineligible player will be imposed. This provision is covered in GTHL Regulation 14.4: </a:t>
            </a:r>
            <a:r>
              <a:rPr lang="en-US" sz="1400" dirty="0">
                <a:hlinkClick r:id="rId2"/>
              </a:rPr>
              <a:t>http://www.gthlcanada.com/page/rulebook#suspensions</a:t>
            </a:r>
            <a:endParaRPr lang="en-US" sz="1400" dirty="0"/>
          </a:p>
          <a:p>
            <a:pPr marL="0" indent="0">
              <a:buNone/>
            </a:pPr>
            <a:endParaRPr lang="en-US" sz="1400" dirty="0"/>
          </a:p>
          <a:p>
            <a:pPr marL="0" indent="0">
              <a:buNone/>
            </a:pPr>
            <a:r>
              <a:rPr lang="en-US" sz="1400" b="1" dirty="0"/>
              <a:t>7)  Will families with applicable discounts have to pay the full amount up front?  </a:t>
            </a:r>
          </a:p>
          <a:p>
            <a:pPr marL="0" indent="0">
              <a:buNone/>
            </a:pPr>
            <a:endParaRPr lang="en-US" sz="1400" b="1" dirty="0"/>
          </a:p>
          <a:p>
            <a:pPr marL="688975" indent="-688975">
              <a:buNone/>
            </a:pPr>
            <a:r>
              <a:rPr lang="en-US" sz="1400" b="1" dirty="0"/>
              <a:t>Answer</a:t>
            </a:r>
            <a:r>
              <a:rPr lang="en-US" sz="1400" dirty="0"/>
              <a:t> – No, discounts are applied at check-out upon submission of payment. If players are determined to have received a discount they are not eligible for, the player will become ineligible as per notice sent by the GTHL office until the full amount is paid. </a:t>
            </a:r>
          </a:p>
          <a:p>
            <a:pPr marL="688975" indent="-688975">
              <a:buNone/>
            </a:pPr>
            <a:endParaRPr lang="en-US" sz="1400" dirty="0"/>
          </a:p>
          <a:p>
            <a:pPr marL="60325" indent="0">
              <a:buNone/>
            </a:pPr>
            <a:endParaRPr lang="en-US" sz="1400" strike="sngStrike" dirty="0"/>
          </a:p>
          <a:p>
            <a:pPr marL="60325" indent="0">
              <a:buNone/>
            </a:pPr>
            <a:r>
              <a:rPr lang="en-US" sz="1400" dirty="0"/>
              <a:t> </a:t>
            </a:r>
          </a:p>
          <a:p>
            <a:pPr marL="60325" indent="0">
              <a:buNone/>
            </a:pPr>
            <a:endParaRPr lang="en-US" sz="1400" dirty="0"/>
          </a:p>
          <a:p>
            <a:pPr marL="60325" indent="0">
              <a:buNone/>
            </a:pPr>
            <a:endParaRPr lang="en-US" sz="1400" dirty="0"/>
          </a:p>
          <a:p>
            <a:pPr marL="60325" indent="0">
              <a:buNone/>
            </a:pPr>
            <a:endParaRPr lang="en-US" sz="1400" dirty="0"/>
          </a:p>
          <a:p>
            <a:pPr marL="60325" indent="0">
              <a:buNone/>
            </a:pPr>
            <a:endParaRPr lang="en-US" sz="1400" dirty="0"/>
          </a:p>
          <a:p>
            <a:pPr marL="60325" indent="0">
              <a:buNone/>
            </a:pPr>
            <a:endParaRPr lang="en-US" sz="1400"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31</a:t>
            </a:fld>
            <a:endParaRPr lang="en-US" dirty="0"/>
          </a:p>
        </p:txBody>
      </p:sp>
      <p:pic>
        <p:nvPicPr>
          <p:cNvPr id="8" name="Picture 1034" descr="X:\2006-07\Logos\GTHL_Logo.jpg"/>
          <p:cNvPicPr>
            <a:picLocks noChangeAspect="1" noChangeArrowheads="1"/>
          </p:cNvPicPr>
          <p:nvPr/>
        </p:nvPicPr>
        <p:blipFill>
          <a:blip r:embed="rId3" cstate="print"/>
          <a:srcRect/>
          <a:stretch>
            <a:fillRect/>
          </a:stretch>
        </p:blipFill>
        <p:spPr bwMode="auto">
          <a:xfrm>
            <a:off x="228600" y="1524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xEl>
                                              <p:pRg st="1" end="1"/>
                                            </p:txEl>
                                          </p:spTgt>
                                        </p:tgtEl>
                                        <p:attrNameLst>
                                          <p:attrName>style.visibility</p:attrName>
                                        </p:attrNameLst>
                                      </p:cBhvr>
                                      <p:to>
                                        <p:strVal val="visible"/>
                                      </p:to>
                                    </p:set>
                                    <p:animEffect transition="in" filter="fade">
                                      <p:cBhvr>
                                        <p:cTn id="7" dur="2000"/>
                                        <p:tgtEl>
                                          <p:spTgt spid="102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xEl>
                                              <p:pRg st="3" end="3"/>
                                            </p:txEl>
                                          </p:spTgt>
                                        </p:tgtEl>
                                        <p:attrNameLst>
                                          <p:attrName>style.visibility</p:attrName>
                                        </p:attrNameLst>
                                      </p:cBhvr>
                                      <p:to>
                                        <p:strVal val="visible"/>
                                      </p:to>
                                    </p:set>
                                    <p:animEffect transition="in" filter="fade">
                                      <p:cBhvr>
                                        <p:cTn id="12" dur="2000"/>
                                        <p:tgtEl>
                                          <p:spTgt spid="102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7">
                                            <p:txEl>
                                              <p:pRg st="5" end="5"/>
                                            </p:txEl>
                                          </p:spTgt>
                                        </p:tgtEl>
                                        <p:attrNameLst>
                                          <p:attrName>style.visibility</p:attrName>
                                        </p:attrNameLst>
                                      </p:cBhvr>
                                      <p:to>
                                        <p:strVal val="visible"/>
                                      </p:to>
                                    </p:set>
                                    <p:animEffect transition="in" filter="fade">
                                      <p:cBhvr>
                                        <p:cTn id="17" dur="2000"/>
                                        <p:tgtEl>
                                          <p:spTgt spid="1024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7">
                                            <p:txEl>
                                              <p:pRg st="7" end="7"/>
                                            </p:txEl>
                                          </p:spTgt>
                                        </p:tgtEl>
                                        <p:attrNameLst>
                                          <p:attrName>style.visibility</p:attrName>
                                        </p:attrNameLst>
                                      </p:cBhvr>
                                      <p:to>
                                        <p:strVal val="visible"/>
                                      </p:to>
                                    </p:set>
                                    <p:animEffect transition="in" filter="fade">
                                      <p:cBhvr>
                                        <p:cTn id="22" dur="2000"/>
                                        <p:tgtEl>
                                          <p:spTgt spid="1024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7">
                                            <p:txEl>
                                              <p:pRg st="9" end="9"/>
                                            </p:txEl>
                                          </p:spTgt>
                                        </p:tgtEl>
                                        <p:attrNameLst>
                                          <p:attrName>style.visibility</p:attrName>
                                        </p:attrNameLst>
                                      </p:cBhvr>
                                      <p:to>
                                        <p:strVal val="visible"/>
                                      </p:to>
                                    </p:set>
                                    <p:animEffect transition="in" filter="fade">
                                      <p:cBhvr>
                                        <p:cTn id="27" dur="2000"/>
                                        <p:tgtEl>
                                          <p:spTgt spid="1024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7">
                                            <p:txEl>
                                              <p:pRg st="11" end="11"/>
                                            </p:txEl>
                                          </p:spTgt>
                                        </p:tgtEl>
                                        <p:attrNameLst>
                                          <p:attrName>style.visibility</p:attrName>
                                        </p:attrNameLst>
                                      </p:cBhvr>
                                      <p:to>
                                        <p:strVal val="visible"/>
                                      </p:to>
                                    </p:set>
                                    <p:animEffect transition="in" filter="fade">
                                      <p:cBhvr>
                                        <p:cTn id="32" dur="2000"/>
                                        <p:tgtEl>
                                          <p:spTgt spid="10247">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7">
                                            <p:txEl>
                                              <p:pRg st="14" end="14"/>
                                            </p:txEl>
                                          </p:spTgt>
                                        </p:tgtEl>
                                        <p:attrNameLst>
                                          <p:attrName>style.visibility</p:attrName>
                                        </p:attrNameLst>
                                      </p:cBhvr>
                                      <p:to>
                                        <p:strVal val="visible"/>
                                      </p:to>
                                    </p:set>
                                    <p:animEffect transition="in" filter="fade">
                                      <p:cBhvr>
                                        <p:cTn id="37" dur="2000"/>
                                        <p:tgtEl>
                                          <p:spTgt spid="1024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76200"/>
            <a:ext cx="8229600" cy="1143000"/>
          </a:xfrm>
        </p:spPr>
        <p:txBody>
          <a:bodyPr/>
          <a:lstStyle/>
          <a:p>
            <a:r>
              <a:rPr lang="en-US" dirty="0"/>
              <a:t>FAQs</a:t>
            </a:r>
          </a:p>
        </p:txBody>
      </p:sp>
      <p:sp>
        <p:nvSpPr>
          <p:cNvPr id="10247" name="Rectangle 7"/>
          <p:cNvSpPr>
            <a:spLocks noGrp="1" noChangeArrowheads="1"/>
          </p:cNvSpPr>
          <p:nvPr>
            <p:ph idx="1"/>
          </p:nvPr>
        </p:nvSpPr>
        <p:spPr>
          <a:xfrm>
            <a:off x="457200" y="1539240"/>
            <a:ext cx="8147248" cy="4709160"/>
          </a:xfrm>
        </p:spPr>
        <p:txBody>
          <a:bodyPr>
            <a:noAutofit/>
          </a:bodyPr>
          <a:lstStyle/>
          <a:p>
            <a:pPr marL="60325" indent="0">
              <a:buNone/>
            </a:pPr>
            <a:endParaRPr lang="en-US" sz="1400" dirty="0"/>
          </a:p>
          <a:p>
            <a:pPr marL="60325" indent="0"/>
            <a:endParaRPr lang="en-US" sz="1400" dirty="0"/>
          </a:p>
          <a:p>
            <a:pPr marL="60325" indent="0">
              <a:buNone/>
            </a:pPr>
            <a:endParaRPr lang="en-US" sz="1400" dirty="0"/>
          </a:p>
          <a:p>
            <a:pPr marL="60325" indent="0">
              <a:buNone/>
            </a:pPr>
            <a:endParaRPr lang="en-US" sz="1400" dirty="0"/>
          </a:p>
          <a:p>
            <a:pPr marL="60325" indent="0">
              <a:buNone/>
            </a:pPr>
            <a:endParaRPr lang="en-US" sz="1400" dirty="0"/>
          </a:p>
          <a:p>
            <a:pPr marL="60325" indent="0">
              <a:buNone/>
            </a:pPr>
            <a:endParaRPr lang="en-US" sz="1400" dirty="0"/>
          </a:p>
          <a:p>
            <a:pPr marL="60325" indent="0">
              <a:buNone/>
            </a:pPr>
            <a:endParaRPr lang="en-US" sz="1400"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32</a:t>
            </a:fld>
            <a:endParaRPr lang="en-US" dirty="0"/>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10" name="TextBox 9"/>
          <p:cNvSpPr txBox="1"/>
          <p:nvPr/>
        </p:nvSpPr>
        <p:spPr>
          <a:xfrm>
            <a:off x="457200" y="1600200"/>
            <a:ext cx="8229600" cy="4185761"/>
          </a:xfrm>
          <a:prstGeom prst="rect">
            <a:avLst/>
          </a:prstGeom>
          <a:noFill/>
        </p:spPr>
        <p:txBody>
          <a:bodyPr wrap="square" rtlCol="0">
            <a:spAutoFit/>
          </a:bodyPr>
          <a:lstStyle/>
          <a:p>
            <a:r>
              <a:rPr lang="en-US" sz="1400" b="1" dirty="0">
                <a:latin typeface="Arial" pitchFamily="34" charset="0"/>
                <a:cs typeface="Arial" pitchFamily="34" charset="0"/>
              </a:rPr>
              <a:t>8)  How are injuries defined for the purpose of determining if a player is entitled to a refund when injured?</a:t>
            </a:r>
          </a:p>
          <a:p>
            <a:endParaRPr lang="en-US" sz="1400" b="1" dirty="0">
              <a:latin typeface="Arial" pitchFamily="34" charset="0"/>
              <a:cs typeface="Arial" pitchFamily="34" charset="0"/>
            </a:endParaRPr>
          </a:p>
          <a:p>
            <a:pPr marL="688975" indent="-688975">
              <a:buNone/>
            </a:pPr>
            <a:r>
              <a:rPr lang="en-US" sz="1400" b="1" dirty="0">
                <a:latin typeface="Arial" pitchFamily="34" charset="0"/>
                <a:cs typeface="Arial" pitchFamily="34" charset="0"/>
              </a:rPr>
              <a:t>Answer</a:t>
            </a:r>
            <a:r>
              <a:rPr lang="en-US" sz="1400" dirty="0">
                <a:latin typeface="Arial" pitchFamily="34" charset="0"/>
                <a:cs typeface="Arial" pitchFamily="34" charset="0"/>
              </a:rPr>
              <a:t> – A note from a Medical Doctor would be required. ONLY season-ending injuries or season-starting injuries will be eligible for refund.</a:t>
            </a:r>
          </a:p>
          <a:p>
            <a:endParaRPr lang="en-US" sz="1400" dirty="0">
              <a:latin typeface="Arial" pitchFamily="34" charset="0"/>
              <a:cs typeface="Arial" pitchFamily="34" charset="0"/>
            </a:endParaRPr>
          </a:p>
          <a:p>
            <a:r>
              <a:rPr lang="en-US" sz="1400" b="1" dirty="0">
                <a:latin typeface="Arial" pitchFamily="34" charset="0"/>
                <a:cs typeface="Arial" pitchFamily="34" charset="0"/>
              </a:rPr>
              <a:t>9)  If a payment date is missed, what are the consequences?</a:t>
            </a:r>
          </a:p>
          <a:p>
            <a:endParaRPr lang="en-US" sz="1400" b="1" dirty="0">
              <a:latin typeface="Arial" pitchFamily="34" charset="0"/>
              <a:cs typeface="Arial" pitchFamily="34" charset="0"/>
            </a:endParaRPr>
          </a:p>
          <a:p>
            <a:pPr marL="688975" indent="-688975">
              <a:buNone/>
            </a:pPr>
            <a:r>
              <a:rPr lang="en-US" sz="1400" b="1" dirty="0">
                <a:latin typeface="Arial" pitchFamily="34" charset="0"/>
                <a:cs typeface="Arial" pitchFamily="34" charset="0"/>
              </a:rPr>
              <a:t>Answer</a:t>
            </a:r>
            <a:r>
              <a:rPr lang="en-US" sz="1400" dirty="0">
                <a:latin typeface="Arial" pitchFamily="34" charset="0"/>
                <a:cs typeface="Arial" pitchFamily="34" charset="0"/>
              </a:rPr>
              <a:t> – A player has 15 days after notification of an unsuccessful transaction to make a payment for the amount owing. After 15 days the full payment of the fee will be due and the player will be ineligible to participate until such time as payment is made. Furthermore, if the payment is not made within the 15 days, any discounts that were applied would become void. </a:t>
            </a:r>
          </a:p>
          <a:p>
            <a:pPr marL="688975" indent="-688975">
              <a:buNone/>
            </a:pPr>
            <a:endParaRPr lang="en-US" sz="1400" strike="sngStrike" dirty="0">
              <a:latin typeface="Arial" pitchFamily="34" charset="0"/>
              <a:cs typeface="Arial" pitchFamily="34" charset="0"/>
            </a:endParaRPr>
          </a:p>
          <a:p>
            <a:pPr marL="688975" indent="-688975">
              <a:buNone/>
            </a:pPr>
            <a:r>
              <a:rPr lang="en-US" sz="1400" b="1" dirty="0">
                <a:latin typeface="Arial" pitchFamily="34" charset="0"/>
                <a:cs typeface="Arial" pitchFamily="34" charset="0"/>
              </a:rPr>
              <a:t>10)  Can a player receive more than one discount?</a:t>
            </a:r>
          </a:p>
          <a:p>
            <a:pPr marL="688975" indent="-688975">
              <a:buNone/>
            </a:pPr>
            <a:endParaRPr lang="en-US" sz="1400" b="1" dirty="0">
              <a:latin typeface="Arial" pitchFamily="34" charset="0"/>
              <a:cs typeface="Arial" pitchFamily="34" charset="0"/>
            </a:endParaRPr>
          </a:p>
          <a:p>
            <a:pPr marL="688975" indent="-688975">
              <a:buNone/>
            </a:pPr>
            <a:r>
              <a:rPr lang="en-US" sz="1400" b="1" dirty="0">
                <a:latin typeface="Arial" pitchFamily="34" charset="0"/>
                <a:cs typeface="Arial" pitchFamily="34" charset="0"/>
              </a:rPr>
              <a:t>Answer</a:t>
            </a:r>
            <a:r>
              <a:rPr lang="en-US" sz="1400" dirty="0">
                <a:latin typeface="Arial" pitchFamily="34" charset="0"/>
                <a:cs typeface="Arial" pitchFamily="34" charset="0"/>
              </a:rPr>
              <a:t> – No, each player is only entitled to one discount – sibling or team official. Multiple players (siblings) can be on one order, but each player on the order is only entitled to a maximum of one discount.</a:t>
            </a:r>
          </a:p>
          <a:p>
            <a:endParaRPr lang="en-CA" sz="1400" dirty="0">
              <a:latin typeface="Arial" pitchFamily="34" charset="0"/>
              <a:cs typeface="Arial" pitchFamily="34" charset="0"/>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FAQs</a:t>
            </a:r>
            <a:endParaRPr lang="en-US" dirty="0"/>
          </a:p>
        </p:txBody>
      </p:sp>
      <p:sp>
        <p:nvSpPr>
          <p:cNvPr id="9" name="Content Placeholder 8"/>
          <p:cNvSpPr>
            <a:spLocks noGrp="1"/>
          </p:cNvSpPr>
          <p:nvPr>
            <p:ph idx="1"/>
          </p:nvPr>
        </p:nvSpPr>
        <p:spPr/>
        <p:txBody>
          <a:bodyPr>
            <a:normAutofit/>
          </a:bodyPr>
          <a:lstStyle/>
          <a:p>
            <a:pPr marL="0" indent="0">
              <a:buNone/>
            </a:pPr>
            <a:r>
              <a:rPr lang="en-US" sz="1400" b="1" dirty="0"/>
              <a:t>11)  What happens if one parent coach is with one sibling’s team and the other parent is with the other sibling’s team?</a:t>
            </a:r>
          </a:p>
          <a:p>
            <a:pPr marL="0" indent="0">
              <a:buNone/>
            </a:pPr>
            <a:endParaRPr lang="en-US" sz="1400" b="1" dirty="0"/>
          </a:p>
          <a:p>
            <a:pPr marL="0" indent="0">
              <a:buNone/>
            </a:pPr>
            <a:r>
              <a:rPr lang="en-US" sz="1400" b="1" dirty="0"/>
              <a:t>Answer</a:t>
            </a:r>
            <a:r>
              <a:rPr lang="en-US" sz="1400" dirty="0"/>
              <a:t> – Please call the GTHL office to have your discounts processed manually.</a:t>
            </a:r>
          </a:p>
          <a:p>
            <a:pPr marL="0" indent="0">
              <a:buNone/>
            </a:pPr>
            <a:endParaRPr lang="en-US" sz="1400" dirty="0"/>
          </a:p>
          <a:p>
            <a:pPr marL="0" indent="0">
              <a:buNone/>
            </a:pPr>
            <a:r>
              <a:rPr lang="en-US" sz="1400" b="1" dirty="0"/>
              <a:t>12)  What happens if I select the wrong PRF package from my options?</a:t>
            </a:r>
          </a:p>
          <a:p>
            <a:pPr>
              <a:buAutoNum type="arabicParenR" startAt="15"/>
            </a:pPr>
            <a:endParaRPr lang="en-US" sz="1400" b="1" dirty="0"/>
          </a:p>
          <a:p>
            <a:pPr marL="0" indent="0">
              <a:buNone/>
            </a:pPr>
            <a:r>
              <a:rPr lang="en-US" sz="1400" b="1" dirty="0"/>
              <a:t>Answer – </a:t>
            </a:r>
            <a:r>
              <a:rPr lang="en-US" sz="1400" dirty="0"/>
              <a:t>Please call the GTHL office to have the correct package selected and make arrangements to pay the difference or have your discount applied. </a:t>
            </a:r>
          </a:p>
          <a:p>
            <a:pPr marL="0" indent="0">
              <a:buNone/>
            </a:pPr>
            <a:endParaRPr lang="en-US" sz="1400" dirty="0"/>
          </a:p>
          <a:p>
            <a:pPr marL="0" indent="0">
              <a:buNone/>
            </a:pPr>
            <a:r>
              <a:rPr lang="en-US" sz="1400" dirty="0"/>
              <a:t>13) </a:t>
            </a:r>
            <a:r>
              <a:rPr lang="en-US" sz="1400" b="1" dirty="0"/>
              <a:t>What happens if the GTHL season is cancelled due to Public Health direction due to pandemic conditions related to Covid-19? Is there a refund? </a:t>
            </a:r>
          </a:p>
          <a:p>
            <a:pPr marL="0" indent="0">
              <a:buNone/>
            </a:pPr>
            <a:endParaRPr lang="en-US" sz="1400" dirty="0"/>
          </a:p>
          <a:p>
            <a:pPr marL="0" indent="0">
              <a:buNone/>
            </a:pPr>
            <a:r>
              <a:rPr lang="en-US" sz="1400" b="1" dirty="0"/>
              <a:t>Answer </a:t>
            </a:r>
            <a:r>
              <a:rPr lang="en-US" sz="1400" dirty="0"/>
              <a:t>– </a:t>
            </a:r>
            <a:r>
              <a:rPr lang="en-US" sz="1400" b="0" i="0" dirty="0">
                <a:solidFill>
                  <a:srgbClr val="000000"/>
                </a:solidFill>
                <a:effectLst/>
                <a:cs typeface="Arial" panose="020B0604020202020204" pitchFamily="34" charset="0"/>
              </a:rPr>
              <a:t>In the event that the total number of regular season games from 28 (26 for U18 &amp; U17 AA) and (24 </a:t>
            </a:r>
            <a:r>
              <a:rPr lang="en-US" sz="1400" b="0" i="0">
                <a:solidFill>
                  <a:srgbClr val="000000"/>
                </a:solidFill>
                <a:effectLst/>
                <a:cs typeface="Arial" panose="020B0604020202020204" pitchFamily="34" charset="0"/>
              </a:rPr>
              <a:t>for U21 A) </a:t>
            </a:r>
            <a:r>
              <a:rPr lang="en-US" sz="1400" b="0" i="0" dirty="0">
                <a:solidFill>
                  <a:srgbClr val="000000"/>
                </a:solidFill>
                <a:effectLst/>
                <a:cs typeface="Arial" panose="020B0604020202020204" pitchFamily="34" charset="0"/>
              </a:rPr>
              <a:t>as the result of a decision the local public health agency or a decision by the Federal, Provincial and/or Municipal government, each player affected by such decision will be refunded a portion of the Players Registration Fee on a pro-rated bases.</a:t>
            </a:r>
            <a:endParaRPr lang="en-US" sz="1400" b="1" dirty="0">
              <a:cs typeface="Arial" panose="020B0604020202020204" pitchFamily="34" charset="0"/>
            </a:endParaRPr>
          </a:p>
          <a:p>
            <a:pPr marL="0" indent="0">
              <a:buNone/>
            </a:pPr>
            <a:endParaRPr lang="en-US" sz="1400" dirty="0"/>
          </a:p>
          <a:p>
            <a:pPr marL="0" indent="0">
              <a:buNone/>
            </a:pPr>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B5FA1EAF-D313-44CC-903B-40E817061924}" type="slidenum">
              <a:rPr lang="en-US" smtClean="0"/>
              <a:pPr/>
              <a:t>33</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Player Registration Fee</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latin typeface="Arial"/>
                <a:cs typeface="Arial"/>
              </a:rPr>
              <a:t>The PRF fee can be paid in a single payment or in 4 installments.</a:t>
            </a:r>
          </a:p>
          <a:p>
            <a:r>
              <a:rPr lang="en-US" sz="2400" dirty="0">
                <a:latin typeface="Arial"/>
                <a:cs typeface="Arial"/>
              </a:rPr>
              <a:t>The collection method is through the Hockey Canada online payments portal as either a one-time payment or Four separate equal installments – Upon registration, October 1, November 1, and December 1.</a:t>
            </a:r>
            <a:endParaRPr lang="en-US" sz="2400" dirty="0">
              <a:cs typeface="Arial"/>
            </a:endParaRPr>
          </a:p>
          <a:p>
            <a:r>
              <a:rPr lang="en-US" sz="2400" dirty="0">
                <a:latin typeface="Arial"/>
                <a:cs typeface="Arial"/>
              </a:rPr>
              <a:t>Payment methods accepted are Visa, MasterCard, and cheque. </a:t>
            </a:r>
            <a:endParaRPr lang="en-US" sz="2400" dirty="0">
              <a:cs typeface="Arial"/>
            </a:endParaRPr>
          </a:p>
          <a:p>
            <a:pPr lvl="0"/>
            <a:r>
              <a:rPr lang="en-US" sz="2400" dirty="0"/>
              <a:t>The League will accept post-dated cheques provided they are delivered to the League Office prior to the due date and dated for the above noted deadlines.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4</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Player Registration Fee</a:t>
            </a:r>
          </a:p>
        </p:txBody>
      </p:sp>
      <p:sp>
        <p:nvSpPr>
          <p:cNvPr id="3" name="Content Placeholder 2"/>
          <p:cNvSpPr>
            <a:spLocks noGrp="1"/>
          </p:cNvSpPr>
          <p:nvPr>
            <p:ph idx="1"/>
          </p:nvPr>
        </p:nvSpPr>
        <p:spPr>
          <a:xfrm>
            <a:off x="152400" y="1417638"/>
            <a:ext cx="8763000" cy="4800600"/>
          </a:xfrm>
        </p:spPr>
        <p:txBody>
          <a:bodyPr vert="horz" lIns="91440" tIns="45720" rIns="91440" bIns="45720" rtlCol="0" anchor="t">
            <a:normAutofit/>
          </a:bodyPr>
          <a:lstStyle/>
          <a:p>
            <a:pPr>
              <a:buNone/>
            </a:pPr>
            <a:r>
              <a:rPr lang="en-US" sz="1400" b="1" dirty="0">
                <a:latin typeface="Arial"/>
                <a:cs typeface="Arial"/>
              </a:rPr>
              <a:t>Fee Structure</a:t>
            </a:r>
          </a:p>
          <a:p>
            <a:pPr>
              <a:buNone/>
            </a:pPr>
            <a:r>
              <a:rPr lang="en-US" sz="1400" b="1" dirty="0">
                <a:latin typeface="Arial"/>
                <a:cs typeface="Arial"/>
              </a:rPr>
              <a:t> </a:t>
            </a:r>
          </a:p>
          <a:p>
            <a:pPr>
              <a:buFont typeface="+mj-lt"/>
              <a:buAutoNum type="alphaUcPeriod"/>
            </a:pPr>
            <a:r>
              <a:rPr lang="en-US" sz="1400" dirty="0">
                <a:latin typeface="Arial"/>
                <a:cs typeface="Arial"/>
              </a:rPr>
              <a:t>1 player, no Parent Team Official: $735 or 4 installments of $193.75 ($775) </a:t>
            </a:r>
            <a:endParaRPr lang="en-US" sz="1400" dirty="0">
              <a:cs typeface="Arial"/>
            </a:endParaRPr>
          </a:p>
          <a:p>
            <a:pPr>
              <a:spcBef>
                <a:spcPts val="600"/>
              </a:spcBef>
              <a:buFont typeface="+mj-lt"/>
              <a:buAutoNum type="alphaUcPeriod"/>
            </a:pPr>
            <a:r>
              <a:rPr lang="en-US" sz="1400" dirty="0">
                <a:latin typeface="Arial"/>
                <a:cs typeface="Arial"/>
              </a:rPr>
              <a:t>1 Player, 1 Parent Team Official: $585 or 4 installments of $156.25 ($625)</a:t>
            </a:r>
          </a:p>
          <a:p>
            <a:pPr>
              <a:spcBef>
                <a:spcPts val="600"/>
              </a:spcBef>
              <a:buFont typeface="+mj-lt"/>
              <a:buAutoNum type="alphaUcPeriod"/>
            </a:pPr>
            <a:r>
              <a:rPr lang="en-US" sz="1400" dirty="0"/>
              <a:t>2 siblings, no Parent Team Official:  $735+ $585 = $1320 or 4 installments of $350 ($1,400)</a:t>
            </a:r>
          </a:p>
          <a:p>
            <a:pPr>
              <a:spcBef>
                <a:spcPts val="600"/>
              </a:spcBef>
              <a:buFont typeface="+mj-lt"/>
              <a:buAutoNum type="alphaUcPeriod"/>
            </a:pPr>
            <a:r>
              <a:rPr lang="en-US" sz="1400" dirty="0"/>
              <a:t>2 siblings, 1 Parent Team Official: $585 + $585 = $1170 or 4 installments of $312.50 ($1,250)</a:t>
            </a:r>
          </a:p>
          <a:p>
            <a:pPr>
              <a:spcBef>
                <a:spcPts val="600"/>
              </a:spcBef>
              <a:buFont typeface="+mj-lt"/>
              <a:buAutoNum type="alphaUcPeriod"/>
            </a:pPr>
            <a:r>
              <a:rPr lang="en-US" sz="1400" dirty="0"/>
              <a:t>2 siblings (TWINS), 1 Parent Team Official: $585 + $585 = $1170 or 4 installments of $312.50 ($1,250)</a:t>
            </a:r>
          </a:p>
          <a:p>
            <a:pPr>
              <a:spcBef>
                <a:spcPts val="600"/>
              </a:spcBef>
              <a:buFont typeface="+mj-lt"/>
              <a:buAutoNum type="alphaUcPeriod"/>
            </a:pPr>
            <a:r>
              <a:rPr lang="en-US" sz="1400" dirty="0"/>
              <a:t>2 siblings, 2 Parents are Team Officials (2 parents and 2 siblings on the same team or 1 parent + sibling on one team and other parent + sibling on the other team): $585 + 585 = $1170 or 4 installments of $312.50 ($1,250)</a:t>
            </a:r>
          </a:p>
          <a:p>
            <a:pPr>
              <a:spcBef>
                <a:spcPts val="600"/>
              </a:spcBef>
              <a:buFont typeface="+mj-lt"/>
              <a:buAutoNum type="alphaUcPeriod"/>
            </a:pPr>
            <a:r>
              <a:rPr lang="en-US" sz="1400" dirty="0"/>
              <a:t>3 siblings,  no Parent Team Official: $735 + $585 + $585 = $1,905 or 4 installments of $506.25 ($2025)</a:t>
            </a:r>
          </a:p>
          <a:p>
            <a:pPr>
              <a:spcBef>
                <a:spcPts val="600"/>
              </a:spcBef>
              <a:buFont typeface="+mj-lt"/>
              <a:buAutoNum type="alphaUcPeriod"/>
            </a:pPr>
            <a:r>
              <a:rPr lang="en-US" sz="1400" dirty="0"/>
              <a:t>3 siblings, 1 Parent Team Official: $585 + $585 + $585 = $1,755 or 4 installments of $468.75 ($1,875)</a:t>
            </a:r>
          </a:p>
          <a:p>
            <a:pPr>
              <a:spcBef>
                <a:spcPts val="600"/>
              </a:spcBef>
              <a:buFont typeface="+mj-lt"/>
              <a:buAutoNum type="alphaUcPeriod"/>
            </a:pPr>
            <a:r>
              <a:rPr lang="en-US" sz="1400" dirty="0"/>
              <a:t>3 siblings (TWINS + 1), 1 Parent Team Official: $585 + $585 + $585 = $1,755 or 4 installments of $468.75 ($1,875)</a:t>
            </a:r>
          </a:p>
          <a:p>
            <a:pPr>
              <a:spcBef>
                <a:spcPts val="600"/>
              </a:spcBef>
              <a:buFont typeface="+mj-lt"/>
              <a:buAutoNum type="alphaUcPeriod"/>
            </a:pPr>
            <a:r>
              <a:rPr lang="en-US" sz="1400" dirty="0"/>
              <a:t>3 siblings, 2 Parent Team Official’s (same as 2 siblings/2 Team Official parents with third sibling playing in the GTHL as well): $585 + $585 + $585 = $1,755 or 4 installments of $468.75 ($1,875)</a:t>
            </a:r>
          </a:p>
          <a:p>
            <a:pPr lvl="1"/>
            <a:endParaRPr lang="en-US" sz="1000" dirty="0">
              <a:solidFill>
                <a:srgbClr val="FF0000"/>
              </a:solidFill>
            </a:endParaRPr>
          </a:p>
          <a:p>
            <a:pPr lvl="1"/>
            <a:endParaRPr lang="en-US" sz="1000" dirty="0">
              <a:solidFill>
                <a:srgbClr val="FF0000"/>
              </a:solidFill>
            </a:endParaRPr>
          </a:p>
          <a:p>
            <a:endParaRPr lang="en-US" sz="1400" dirty="0"/>
          </a:p>
          <a:p>
            <a:endParaRPr lang="en-US" sz="1400" dirty="0"/>
          </a:p>
          <a:p>
            <a:endParaRPr lang="en-US" sz="1400" dirty="0"/>
          </a:p>
        </p:txBody>
      </p:sp>
      <p:sp>
        <p:nvSpPr>
          <p:cNvPr id="4" name="Slide Number Placeholder 3"/>
          <p:cNvSpPr>
            <a:spLocks noGrp="1"/>
          </p:cNvSpPr>
          <p:nvPr>
            <p:ph type="sldNum" sz="quarter" idx="12"/>
          </p:nvPr>
        </p:nvSpPr>
        <p:spPr/>
        <p:txBody>
          <a:bodyPr/>
          <a:lstStyle/>
          <a:p>
            <a:fld id="{B5FA1EAF-D313-44CC-903B-40E817061924}" type="slidenum">
              <a:rPr lang="en-US" smtClean="0"/>
              <a:pPr/>
              <a:t>5</a:t>
            </a:fld>
            <a:endParaRPr lang="en-US" dirty="0"/>
          </a:p>
        </p:txBody>
      </p:sp>
      <p:pic>
        <p:nvPicPr>
          <p:cNvPr id="6"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4775"/>
            <a:ext cx="7772400" cy="1470025"/>
          </a:xfrm>
        </p:spPr>
        <p:txBody>
          <a:bodyPr/>
          <a:lstStyle/>
          <a:p>
            <a:r>
              <a:rPr lang="en-US" dirty="0"/>
              <a:t>Section 2</a:t>
            </a:r>
          </a:p>
        </p:txBody>
      </p:sp>
      <p:sp>
        <p:nvSpPr>
          <p:cNvPr id="3" name="Subtitle 2"/>
          <p:cNvSpPr>
            <a:spLocks noGrp="1"/>
          </p:cNvSpPr>
          <p:nvPr>
            <p:ph type="subTitle" idx="1"/>
          </p:nvPr>
        </p:nvSpPr>
        <p:spPr/>
        <p:txBody>
          <a:bodyPr/>
          <a:lstStyle/>
          <a:p>
            <a:r>
              <a:rPr lang="en-US" dirty="0"/>
              <a:t>Policies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6</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3276600" y="533400"/>
            <a:ext cx="2057400" cy="179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Policies</a:t>
            </a:r>
          </a:p>
        </p:txBody>
      </p:sp>
      <p:sp>
        <p:nvSpPr>
          <p:cNvPr id="3" name="Content Placeholder 2"/>
          <p:cNvSpPr>
            <a:spLocks noGrp="1"/>
          </p:cNvSpPr>
          <p:nvPr>
            <p:ph idx="1"/>
          </p:nvPr>
        </p:nvSpPr>
        <p:spPr>
          <a:xfrm>
            <a:off x="457200" y="1600201"/>
            <a:ext cx="8229600" cy="4571999"/>
          </a:xfrm>
        </p:spPr>
        <p:txBody>
          <a:bodyPr vert="horz" lIns="91440" tIns="45720" rIns="91440" bIns="45720" rtlCol="0" anchor="t">
            <a:noAutofit/>
          </a:bodyPr>
          <a:lstStyle/>
          <a:p>
            <a:r>
              <a:rPr lang="en-US" sz="2000" dirty="0"/>
              <a:t>All players require a completed PRF Registration with payment submitted/payment plan selected as a condition of approval.</a:t>
            </a:r>
            <a:endParaRPr lang="en-US" sz="2000" strike="sngStrike" dirty="0"/>
          </a:p>
          <a:p>
            <a:r>
              <a:rPr lang="en-US" sz="2000" dirty="0"/>
              <a:t>A Player who has not paid the PRF, 15 days after outstanding payment notification has been issued, will become ineligible to participate and is subject to paying the full PRF.</a:t>
            </a:r>
          </a:p>
          <a:p>
            <a:r>
              <a:rPr lang="en-US" sz="2000" dirty="0">
                <a:latin typeface="Arial"/>
                <a:cs typeface="Arial"/>
              </a:rPr>
              <a:t>A Player who suffers a season-starting or season-ending injury/ illness/ condition/ mental-health barrier, would be refunded on a pro-rated basis after the submission of a medical report indicating such.</a:t>
            </a:r>
          </a:p>
          <a:p>
            <a:r>
              <a:rPr lang="en-US" sz="2000" dirty="0">
                <a:latin typeface="Arial"/>
                <a:cs typeface="Arial"/>
              </a:rPr>
              <a:t>A Player who suffers a short-term injury (they would be returning to play at some point during the season) is not eligible for a refund.</a:t>
            </a:r>
          </a:p>
          <a:p>
            <a:r>
              <a:rPr lang="en-US" sz="2000" dirty="0"/>
              <a:t>A Player who is suspended is not eligible for any refund.</a:t>
            </a:r>
          </a:p>
          <a:p>
            <a:r>
              <a:rPr lang="en-US" sz="2000" dirty="0">
                <a:latin typeface="Arial"/>
                <a:cs typeface="Arial"/>
              </a:rPr>
              <a:t>A Player who is released from a team and does not re-sign with a GTHL Club prior to January 15 will be eligible for a pro-rated refund.</a:t>
            </a:r>
          </a:p>
          <a:p>
            <a:pPr>
              <a:buNone/>
            </a:pPr>
            <a:endParaRPr lang="en-US" sz="2000" dirty="0"/>
          </a:p>
        </p:txBody>
      </p:sp>
      <p:sp>
        <p:nvSpPr>
          <p:cNvPr id="4" name="Slide Number Placeholder 3"/>
          <p:cNvSpPr>
            <a:spLocks noGrp="1"/>
          </p:cNvSpPr>
          <p:nvPr>
            <p:ph type="sldNum" sz="quarter" idx="12"/>
          </p:nvPr>
        </p:nvSpPr>
        <p:spPr/>
        <p:txBody>
          <a:bodyPr/>
          <a:lstStyle/>
          <a:p>
            <a:fld id="{B5FA1EAF-D313-44CC-903B-40E817061924}" type="slidenum">
              <a:rPr lang="en-US" smtClean="0"/>
              <a:pPr/>
              <a:t>7</a:t>
            </a:fld>
            <a:endParaRPr lang="en-US" dirty="0"/>
          </a:p>
        </p:txBody>
      </p:sp>
      <p:pic>
        <p:nvPicPr>
          <p:cNvPr id="6"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891"/>
            <a:ext cx="8458200" cy="4525963"/>
          </a:xfrm>
        </p:spPr>
        <p:txBody>
          <a:bodyPr vert="horz" lIns="91440" tIns="45720" rIns="91440" bIns="45720" rtlCol="0" anchor="t">
            <a:noAutofit/>
          </a:bodyPr>
          <a:lstStyle/>
          <a:p>
            <a:endParaRPr lang="en-US" sz="1600" dirty="0">
              <a:solidFill>
                <a:srgbClr val="000000"/>
              </a:solidFill>
              <a:latin typeface="Arial"/>
              <a:cs typeface="Arial"/>
            </a:endParaRPr>
          </a:p>
          <a:p>
            <a:r>
              <a:rPr lang="en-US" sz="1600" dirty="0">
                <a:solidFill>
                  <a:srgbClr val="000000"/>
                </a:solidFill>
                <a:latin typeface="Arial"/>
                <a:cs typeface="Arial"/>
              </a:rPr>
              <a:t>A Player who registers after the start of the regular season will be eligible for a pro-rated fee.</a:t>
            </a:r>
          </a:p>
          <a:p>
            <a:r>
              <a:rPr lang="en-US" sz="1600" dirty="0">
                <a:latin typeface="Arial"/>
                <a:cs typeface="Arial"/>
              </a:rPr>
              <a:t>A player in a division that may have less than 28 games for A/AA/AAA will have their fee pro-rated. </a:t>
            </a:r>
          </a:p>
          <a:p>
            <a:r>
              <a:rPr lang="en-US" sz="1600" dirty="0">
                <a:latin typeface="Arial"/>
                <a:cs typeface="Arial"/>
              </a:rPr>
              <a:t>A player in a division that may have less than 26 games in U17 or U18 A/AA will have their fee pro-rated.</a:t>
            </a:r>
          </a:p>
          <a:p>
            <a:r>
              <a:rPr lang="en-US" sz="1600" dirty="0">
                <a:latin typeface="Arial"/>
                <a:cs typeface="Arial"/>
              </a:rPr>
              <a:t>A player in a division that may have less than 24 games in U21 A will have their fee   pro-rated. </a:t>
            </a:r>
            <a:endParaRPr lang="en-US" sz="1600" dirty="0">
              <a:cs typeface="Arial"/>
            </a:endParaRPr>
          </a:p>
          <a:p>
            <a:r>
              <a:rPr lang="en-US" sz="1600" dirty="0">
                <a:latin typeface="Arial"/>
                <a:cs typeface="Arial"/>
              </a:rPr>
              <a:t>A Player who is entitled to a discount and paid the full amount for the PRF will be refunded accordingly.</a:t>
            </a:r>
          </a:p>
          <a:p>
            <a:r>
              <a:rPr lang="en-US" sz="1600" dirty="0">
                <a:latin typeface="Arial"/>
                <a:cs typeface="Arial"/>
              </a:rPr>
              <a:t>A Player who is entitled to a discount and has paid in installments will have their last installment(s) adjusted accordingly.</a:t>
            </a:r>
          </a:p>
          <a:p>
            <a:r>
              <a:rPr lang="en-US" sz="1600" dirty="0">
                <a:latin typeface="Arial"/>
                <a:cs typeface="Arial"/>
              </a:rPr>
              <a:t>A Team Official discount is only to be applied to a player whose parent is a Team Official on their roster and is registered and not released prior to/including December 15.</a:t>
            </a:r>
          </a:p>
          <a:p>
            <a:r>
              <a:rPr lang="en-US" sz="1600" dirty="0">
                <a:latin typeface="Arial"/>
                <a:cs typeface="Arial"/>
              </a:rPr>
              <a:t>A Parent Team Official released prior to or on December 15 voids that player’s eligibility for the discount and the player is subject to owing the full fee.</a:t>
            </a:r>
          </a:p>
        </p:txBody>
      </p:sp>
      <p:sp>
        <p:nvSpPr>
          <p:cNvPr id="4" name="Slide Number Placeholder 3"/>
          <p:cNvSpPr>
            <a:spLocks noGrp="1"/>
          </p:cNvSpPr>
          <p:nvPr>
            <p:ph type="sldNum" sz="quarter" idx="12"/>
          </p:nvPr>
        </p:nvSpPr>
        <p:spPr/>
        <p:txBody>
          <a:bodyPr/>
          <a:lstStyle/>
          <a:p>
            <a:fld id="{B5FA1EAF-D313-44CC-903B-40E817061924}" type="slidenum">
              <a:rPr lang="en-US" smtClean="0"/>
              <a:pPr/>
              <a:t>8</a:t>
            </a:fld>
            <a:endParaRPr lang="en-US" dirty="0"/>
          </a:p>
        </p:txBody>
      </p:sp>
      <p:sp>
        <p:nvSpPr>
          <p:cNvPr id="7" name="Title 1"/>
          <p:cNvSpPr>
            <a:spLocks noGrp="1"/>
          </p:cNvSpPr>
          <p:nvPr>
            <p:ph type="title"/>
          </p:nvPr>
        </p:nvSpPr>
        <p:spPr>
          <a:xfrm>
            <a:off x="457200" y="274638"/>
            <a:ext cx="8229600" cy="1143000"/>
          </a:xfrm>
        </p:spPr>
        <p:txBody>
          <a:bodyPr/>
          <a:lstStyle/>
          <a:p>
            <a:r>
              <a:rPr lang="en-US" dirty="0"/>
              <a:t> Policies</a:t>
            </a:r>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a:t>
            </a:r>
          </a:p>
        </p:txBody>
      </p:sp>
      <p:sp>
        <p:nvSpPr>
          <p:cNvPr id="3" name="Content Placeholder 2"/>
          <p:cNvSpPr>
            <a:spLocks noGrp="1"/>
          </p:cNvSpPr>
          <p:nvPr>
            <p:ph idx="1"/>
          </p:nvPr>
        </p:nvSpPr>
        <p:spPr>
          <a:xfrm>
            <a:off x="533400" y="1444173"/>
            <a:ext cx="8229600" cy="5032827"/>
          </a:xfrm>
        </p:spPr>
        <p:txBody>
          <a:bodyPr vert="horz" lIns="91440" tIns="45720" rIns="91440" bIns="45720" rtlCol="0" anchor="t">
            <a:noAutofit/>
          </a:bodyPr>
          <a:lstStyle/>
          <a:p>
            <a:endParaRPr lang="en-US" sz="2000" dirty="0">
              <a:solidFill>
                <a:srgbClr val="FF0000"/>
              </a:solidFill>
              <a:latin typeface="Arial"/>
              <a:cs typeface="Arial"/>
            </a:endParaRPr>
          </a:p>
          <a:p>
            <a:r>
              <a:rPr lang="en-US" sz="2000" dirty="0">
                <a:latin typeface="Arial"/>
                <a:cs typeface="Arial"/>
              </a:rPr>
              <a:t>A Sibling discount can only be applied if a player’s sibling(s) register prior to and including November 15. </a:t>
            </a:r>
            <a:endParaRPr lang="en-US" sz="2000" dirty="0">
              <a:cs typeface="Arial"/>
            </a:endParaRPr>
          </a:p>
          <a:p>
            <a:r>
              <a:rPr lang="en-US" sz="2000" dirty="0">
                <a:latin typeface="Arial"/>
                <a:cs typeface="Arial"/>
              </a:rPr>
              <a:t>A Sibling released prior to/on November 15 voids a player’s eligibility for the discount and the remaining player is subject to the full fee.</a:t>
            </a:r>
          </a:p>
          <a:p>
            <a:r>
              <a:rPr lang="en-US" sz="2000" dirty="0">
                <a:latin typeface="Arial"/>
                <a:cs typeface="Arial"/>
              </a:rPr>
              <a:t>Multiple Discounts can be applied to an order with more than one player. (e.g. 1 Team Official Discount ($150) + 1 Sibling Discount </a:t>
            </a:r>
          </a:p>
          <a:p>
            <a:pPr marL="0" indent="0">
              <a:buNone/>
            </a:pPr>
            <a:r>
              <a:rPr lang="en-US" sz="2000" dirty="0">
                <a:latin typeface="Arial"/>
                <a:cs typeface="Arial"/>
              </a:rPr>
              <a:t>     ($150) = $300 in savings). </a:t>
            </a:r>
            <a:endParaRPr lang="en-US" sz="2000" dirty="0">
              <a:cs typeface="Arial"/>
            </a:endParaRPr>
          </a:p>
          <a:p>
            <a:r>
              <a:rPr lang="en-US" sz="2000" dirty="0">
                <a:latin typeface="Arial"/>
                <a:cs typeface="Arial"/>
              </a:rPr>
              <a:t>No more than one discount can be applied per player.</a:t>
            </a:r>
          </a:p>
          <a:p>
            <a:r>
              <a:rPr lang="en-US" sz="2000" dirty="0">
                <a:latin typeface="Arial"/>
                <a:cs typeface="Arial"/>
              </a:rPr>
              <a:t>NSF Cheque Fee $20.00. </a:t>
            </a:r>
            <a:endParaRPr lang="en-US" sz="2000" dirty="0">
              <a:cs typeface="Arial"/>
            </a:endParaRPr>
          </a:p>
          <a:p>
            <a:r>
              <a:rPr lang="en-US" sz="2000" dirty="0">
                <a:latin typeface="Arial"/>
                <a:cs typeface="Arial"/>
              </a:rPr>
              <a:t>If the account becomes delinquent at any point, all discounts would become void. Participants would be subject to full payment amount.</a:t>
            </a:r>
          </a:p>
          <a:p>
            <a:pPr>
              <a:buNone/>
            </a:pPr>
            <a:endParaRPr lang="en-US" sz="2000" dirty="0"/>
          </a:p>
          <a:p>
            <a:endParaRPr lang="en-US" sz="1500" dirty="0"/>
          </a:p>
        </p:txBody>
      </p:sp>
      <p:sp>
        <p:nvSpPr>
          <p:cNvPr id="4" name="Slide Number Placeholder 3"/>
          <p:cNvSpPr>
            <a:spLocks noGrp="1"/>
          </p:cNvSpPr>
          <p:nvPr>
            <p:ph type="sldNum" sz="quarter" idx="12"/>
          </p:nvPr>
        </p:nvSpPr>
        <p:spPr/>
        <p:txBody>
          <a:bodyPr/>
          <a:lstStyle/>
          <a:p>
            <a:fld id="{B5FA1EAF-D313-44CC-903B-40E817061924}" type="slidenum">
              <a:rPr lang="en-US" smtClean="0"/>
              <a:pPr/>
              <a:t>9</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52824A47843D48859808A207C7E469" ma:contentTypeVersion="13" ma:contentTypeDescription="Create a new document." ma:contentTypeScope="" ma:versionID="7a1c70a16ee993ed9a9ef07f561661a0">
  <xsd:schema xmlns:xsd="http://www.w3.org/2001/XMLSchema" xmlns:xs="http://www.w3.org/2001/XMLSchema" xmlns:p="http://schemas.microsoft.com/office/2006/metadata/properties" xmlns:ns2="1dd3a80a-0cd2-42e6-a470-08c07991120c" xmlns:ns3="cbbfc616-d029-4d55-a37e-eced4113b77b" targetNamespace="http://schemas.microsoft.com/office/2006/metadata/properties" ma:root="true" ma:fieldsID="18162fd5fb9b33ce5db47f9b180127c4" ns2:_="" ns3:_="">
    <xsd:import namespace="1dd3a80a-0cd2-42e6-a470-08c07991120c"/>
    <xsd:import namespace="cbbfc616-d029-4d55-a37e-eced4113b7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3a80a-0cd2-42e6-a470-08c0799112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bfc616-d029-4d55-a37e-eced4113b7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7F9AD2-B0AA-4776-8714-650947067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d3a80a-0cd2-42e6-a470-08c07991120c"/>
    <ds:schemaRef ds:uri="cbbfc616-d029-4d55-a37e-eced4113b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DA3901-B49C-44B5-9C80-51B80F1D8522}">
  <ds:schemaRefs>
    <ds:schemaRef ds:uri="http://schemas.microsoft.com/office/2006/documentManagement/types"/>
    <ds:schemaRef ds:uri="http://purl.org/dc/elements/1.1/"/>
    <ds:schemaRef ds:uri="http://purl.org/dc/dcmitype/"/>
    <ds:schemaRef ds:uri="1dd3a80a-0cd2-42e6-a470-08c07991120c"/>
    <ds:schemaRef ds:uri="http://purl.org/dc/terms/"/>
    <ds:schemaRef ds:uri="http://schemas.microsoft.com/office/2006/metadata/properties"/>
    <ds:schemaRef ds:uri="http://schemas.microsoft.com/office/infopath/2007/PartnerControls"/>
    <ds:schemaRef ds:uri="http://schemas.openxmlformats.org/package/2006/metadata/core-properties"/>
    <ds:schemaRef ds:uri="cbbfc616-d029-4d55-a37e-eced4113b77b"/>
    <ds:schemaRef ds:uri="http://www.w3.org/XML/1998/namespace"/>
  </ds:schemaRefs>
</ds:datastoreItem>
</file>

<file path=customXml/itemProps3.xml><?xml version="1.0" encoding="utf-8"?>
<ds:datastoreItem xmlns:ds="http://schemas.openxmlformats.org/officeDocument/2006/customXml" ds:itemID="{D3BFA862-35DC-42CD-9238-AE3AFB8246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17816</TotalTime>
  <Words>2585</Words>
  <Application>Microsoft Office PowerPoint</Application>
  <PresentationFormat>On-screen Show (4:3)</PresentationFormat>
  <Paragraphs>224</Paragraphs>
  <Slides>33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Greater Toronto Hockey League</vt:lpstr>
      <vt:lpstr> Contents</vt:lpstr>
      <vt:lpstr>Section 1</vt:lpstr>
      <vt:lpstr> Player Registration Fee</vt:lpstr>
      <vt:lpstr> Player Registration Fee</vt:lpstr>
      <vt:lpstr>Section 2</vt:lpstr>
      <vt:lpstr> Policies</vt:lpstr>
      <vt:lpstr> Policies</vt:lpstr>
      <vt:lpstr>Policies</vt:lpstr>
      <vt:lpstr>Policies</vt:lpstr>
      <vt:lpstr>Section 3</vt:lpstr>
      <vt:lpstr>Payment Process</vt:lpstr>
      <vt:lpstr>Payment Process</vt:lpstr>
      <vt:lpstr>Payment Process</vt:lpstr>
      <vt:lpstr>Payment Process</vt:lpstr>
      <vt:lpstr>Payment Process</vt:lpstr>
      <vt:lpstr>Payment Process</vt:lpstr>
      <vt:lpstr>Payment Process</vt:lpstr>
      <vt:lpstr>  Payment Process</vt:lpstr>
      <vt:lpstr>PowerPoint Presentation</vt:lpstr>
      <vt:lpstr>Payment Process</vt:lpstr>
      <vt:lpstr>Payment Process</vt:lpstr>
      <vt:lpstr>Payment Process</vt:lpstr>
      <vt:lpstr>Payment Process</vt:lpstr>
      <vt:lpstr>Payment Process</vt:lpstr>
      <vt:lpstr>Payment Process</vt:lpstr>
      <vt:lpstr>Payment Process</vt:lpstr>
      <vt:lpstr>Section 4</vt:lpstr>
      <vt:lpstr>FAQs</vt:lpstr>
      <vt:lpstr>FAQs</vt:lpstr>
      <vt:lpstr>FAQs</vt:lpstr>
      <vt:lpstr>FAQs</vt:lpstr>
      <vt:lpstr>FAQs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Toronto Hockey League</dc:title>
  <dc:creator>Scott</dc:creator>
  <cp:lastModifiedBy>Danielle Murray</cp:lastModifiedBy>
  <cp:revision>1624</cp:revision>
  <cp:lastPrinted>2018-04-09T18:29:53Z</cp:lastPrinted>
  <dcterms:created xsi:type="dcterms:W3CDTF">2014-06-19T16:34:31Z</dcterms:created>
  <dcterms:modified xsi:type="dcterms:W3CDTF">2021-08-30T13:27:05Z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0x0101005D52824A47843D48859808A207C7E469</vt:lpwstr>
  </property>
</Properties>
</file>